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96" r:id="rId4"/>
    <p:sldId id="297" r:id="rId5"/>
    <p:sldId id="258" r:id="rId6"/>
    <p:sldId id="292" r:id="rId7"/>
    <p:sldId id="259" r:id="rId8"/>
    <p:sldId id="262" r:id="rId9"/>
    <p:sldId id="264" r:id="rId10"/>
    <p:sldId id="265" r:id="rId11"/>
    <p:sldId id="266" r:id="rId12"/>
    <p:sldId id="3118" r:id="rId13"/>
    <p:sldId id="8217" r:id="rId14"/>
    <p:sldId id="8202" r:id="rId15"/>
    <p:sldId id="8203" r:id="rId16"/>
    <p:sldId id="8196" r:id="rId17"/>
    <p:sldId id="8197" r:id="rId18"/>
    <p:sldId id="8211" r:id="rId19"/>
    <p:sldId id="8223" r:id="rId20"/>
    <p:sldId id="8222" r:id="rId21"/>
    <p:sldId id="8219" r:id="rId22"/>
    <p:sldId id="8220" r:id="rId23"/>
    <p:sldId id="8096" r:id="rId24"/>
    <p:sldId id="8185" r:id="rId25"/>
    <p:sldId id="8178" r:id="rId26"/>
    <p:sldId id="8179" r:id="rId27"/>
    <p:sldId id="8181" r:id="rId28"/>
    <p:sldId id="8098" r:id="rId29"/>
    <p:sldId id="8182" r:id="rId30"/>
    <p:sldId id="3217" r:id="rId31"/>
    <p:sldId id="267" r:id="rId32"/>
    <p:sldId id="308" r:id="rId33"/>
    <p:sldId id="303" r:id="rId34"/>
    <p:sldId id="306" r:id="rId35"/>
    <p:sldId id="307" r:id="rId36"/>
    <p:sldId id="268" r:id="rId37"/>
    <p:sldId id="304" r:id="rId38"/>
    <p:sldId id="269" r:id="rId39"/>
    <p:sldId id="270" r:id="rId40"/>
    <p:sldId id="271" r:id="rId41"/>
    <p:sldId id="272" r:id="rId42"/>
    <p:sldId id="302" r:id="rId43"/>
    <p:sldId id="273" r:id="rId44"/>
    <p:sldId id="274" r:id="rId45"/>
    <p:sldId id="275" r:id="rId46"/>
    <p:sldId id="276" r:id="rId47"/>
    <p:sldId id="295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300" r:id="rId57"/>
    <p:sldId id="301" r:id="rId58"/>
    <p:sldId id="285" r:id="rId59"/>
    <p:sldId id="286" r:id="rId60"/>
    <p:sldId id="287" r:id="rId61"/>
    <p:sldId id="288" r:id="rId62"/>
    <p:sldId id="293" r:id="rId63"/>
    <p:sldId id="305" r:id="rId64"/>
    <p:sldId id="294" r:id="rId65"/>
    <p:sldId id="289" r:id="rId66"/>
    <p:sldId id="29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96"/>
            <p14:sldId id="297"/>
            <p14:sldId id="258"/>
            <p14:sldId id="292"/>
            <p14:sldId id="259"/>
            <p14:sldId id="262"/>
            <p14:sldId id="264"/>
          </p14:sldIdLst>
        </p14:section>
        <p14:section name="Keynotes" id="{A1D75600-52AF-C84D-ABD4-8692CE7EDE3A}">
          <p14:sldIdLst>
            <p14:sldId id="265"/>
            <p14:sldId id="266"/>
            <p14:sldId id="3118"/>
            <p14:sldId id="8217"/>
            <p14:sldId id="8202"/>
            <p14:sldId id="8203"/>
            <p14:sldId id="8196"/>
            <p14:sldId id="8197"/>
            <p14:sldId id="8211"/>
            <p14:sldId id="8223"/>
            <p14:sldId id="8222"/>
            <p14:sldId id="8219"/>
            <p14:sldId id="8220"/>
            <p14:sldId id="8096"/>
            <p14:sldId id="8185"/>
            <p14:sldId id="8178"/>
            <p14:sldId id="8179"/>
            <p14:sldId id="8181"/>
            <p14:sldId id="8098"/>
            <p14:sldId id="8182"/>
            <p14:sldId id="3217"/>
          </p14:sldIdLst>
        </p14:section>
        <p14:section name="Coffee Break 1" id="{D88601CE-F1FB-3848-8ED1-4F7F2ADED60C}">
          <p14:sldIdLst>
            <p14:sldId id="267"/>
          </p14:sldIdLst>
        </p14:section>
        <p14:section name="NHS Severe System Pressure Forecasting" id="{1363A6C7-182C-EB4C-978E-51925E022ACF}">
          <p14:sldIdLst>
            <p14:sldId id="308"/>
            <p14:sldId id="303"/>
            <p14:sldId id="306"/>
            <p14:sldId id="307"/>
          </p14:sldIdLst>
        </p14:section>
        <p14:section name="Activity 1" id="{4A946D72-9D33-1A4D-ADF7-4562A32A7238}">
          <p14:sldIdLst>
            <p14:sldId id="268"/>
            <p14:sldId id="304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Lyme Disease Contest Prize Giving" id="{5B7CA15E-84E3-F947-9BD0-4174EF61E4F2}">
          <p14:sldIdLst>
            <p14:sldId id="30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Keynotes" id="{AA34A53B-6AE2-2B40-921B-435581881B42}">
          <p14:sldIdLst>
            <p14:sldId id="300"/>
            <p14:sldId id="301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305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8AA5"/>
    <a:srgbClr val="004D9E"/>
    <a:srgbClr val="FCA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94720"/>
  </p:normalViewPr>
  <p:slideViewPr>
    <p:cSldViewPr snapToGrid="0">
      <p:cViewPr varScale="1">
        <p:scale>
          <a:sx n="188" d="100"/>
          <a:sy n="188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B9B98-0474-484C-B06F-9DFFA13723E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BAD8B31-B442-8B4B-97DC-DCB836D63B4B}">
      <dgm:prSet phldrT="[Text]"/>
      <dgm:spPr/>
      <dgm:t>
        <a:bodyPr/>
        <a:lstStyle/>
        <a:p>
          <a:r>
            <a:rPr lang="en-GB" dirty="0"/>
            <a:t>Load &amp; Merge data</a:t>
          </a:r>
        </a:p>
      </dgm:t>
    </dgm:pt>
    <dgm:pt modelId="{06B91312-554B-0A40-86F7-863378DED629}" type="parTrans" cxnId="{93BA2101-2DD9-2F4F-8A72-7E559C09FB14}">
      <dgm:prSet/>
      <dgm:spPr/>
      <dgm:t>
        <a:bodyPr/>
        <a:lstStyle/>
        <a:p>
          <a:endParaRPr lang="en-GB"/>
        </a:p>
      </dgm:t>
    </dgm:pt>
    <dgm:pt modelId="{AB9B2F98-4F48-C143-BD4A-32E3F87CD1C9}" type="sibTrans" cxnId="{93BA2101-2DD9-2F4F-8A72-7E559C09FB14}">
      <dgm:prSet/>
      <dgm:spPr/>
      <dgm:t>
        <a:bodyPr/>
        <a:lstStyle/>
        <a:p>
          <a:endParaRPr lang="en-GB"/>
        </a:p>
      </dgm:t>
    </dgm:pt>
    <dgm:pt modelId="{73C85B35-9481-4145-87ED-BD41D446F2BA}">
      <dgm:prSet phldrT="[Text]"/>
      <dgm:spPr/>
      <dgm:t>
        <a:bodyPr/>
        <a:lstStyle/>
        <a:p>
          <a:r>
            <a:rPr lang="en-GB" dirty="0"/>
            <a:t>Preprocessing &amp; Feature engineering</a:t>
          </a:r>
        </a:p>
      </dgm:t>
    </dgm:pt>
    <dgm:pt modelId="{AB21187E-3745-2B4C-92E1-0977061631E2}" type="parTrans" cxnId="{3A92F28C-1806-3A40-B3D2-ED12388B4D41}">
      <dgm:prSet/>
      <dgm:spPr/>
      <dgm:t>
        <a:bodyPr/>
        <a:lstStyle/>
        <a:p>
          <a:endParaRPr lang="en-GB"/>
        </a:p>
      </dgm:t>
    </dgm:pt>
    <dgm:pt modelId="{C711F5BF-7BDA-DD42-8F39-1C87613CD0FA}" type="sibTrans" cxnId="{3A92F28C-1806-3A40-B3D2-ED12388B4D41}">
      <dgm:prSet/>
      <dgm:spPr/>
      <dgm:t>
        <a:bodyPr/>
        <a:lstStyle/>
        <a:p>
          <a:endParaRPr lang="en-GB"/>
        </a:p>
      </dgm:t>
    </dgm:pt>
    <dgm:pt modelId="{13E94D2B-6AF6-5049-929C-9A1EA27D9570}">
      <dgm:prSet phldrT="[Text]"/>
      <dgm:spPr/>
      <dgm:t>
        <a:bodyPr/>
        <a:lstStyle/>
        <a:p>
          <a:r>
            <a:rPr lang="en-GB" dirty="0"/>
            <a:t>Skewness transformation</a:t>
          </a:r>
        </a:p>
      </dgm:t>
    </dgm:pt>
    <dgm:pt modelId="{3035A6E7-5C69-E24F-9701-923B1CC47DCB}" type="parTrans" cxnId="{E1929DE7-F300-D646-A0D0-6DF96C256326}">
      <dgm:prSet/>
      <dgm:spPr/>
      <dgm:t>
        <a:bodyPr/>
        <a:lstStyle/>
        <a:p>
          <a:endParaRPr lang="en-GB"/>
        </a:p>
      </dgm:t>
    </dgm:pt>
    <dgm:pt modelId="{F8B35470-5DDC-6A44-8852-B2308AE5B8C1}" type="sibTrans" cxnId="{E1929DE7-F300-D646-A0D0-6DF96C256326}">
      <dgm:prSet/>
      <dgm:spPr/>
      <dgm:t>
        <a:bodyPr/>
        <a:lstStyle/>
        <a:p>
          <a:endParaRPr lang="en-GB"/>
        </a:p>
      </dgm:t>
    </dgm:pt>
    <dgm:pt modelId="{AED93622-251A-ED4D-A6E5-9EB0C41286CF}">
      <dgm:prSet/>
      <dgm:spPr/>
      <dgm:t>
        <a:bodyPr/>
        <a:lstStyle/>
        <a:p>
          <a:r>
            <a:rPr lang="en-GB" dirty="0"/>
            <a:t>Time series split</a:t>
          </a:r>
        </a:p>
      </dgm:t>
    </dgm:pt>
    <dgm:pt modelId="{914D4E22-3F72-EC41-B4FC-D46E87B43B40}" type="parTrans" cxnId="{BEC0C821-14DD-3F40-9E4E-7875DB1DD7EE}">
      <dgm:prSet/>
      <dgm:spPr/>
      <dgm:t>
        <a:bodyPr/>
        <a:lstStyle/>
        <a:p>
          <a:endParaRPr lang="en-GB"/>
        </a:p>
      </dgm:t>
    </dgm:pt>
    <dgm:pt modelId="{F1D0F4D0-AF3C-E44A-A23E-C885735FD75C}" type="sibTrans" cxnId="{BEC0C821-14DD-3F40-9E4E-7875DB1DD7EE}">
      <dgm:prSet/>
      <dgm:spPr/>
      <dgm:t>
        <a:bodyPr/>
        <a:lstStyle/>
        <a:p>
          <a:endParaRPr lang="en-GB"/>
        </a:p>
      </dgm:t>
    </dgm:pt>
    <dgm:pt modelId="{08A82F79-CEED-8942-96F6-72B197BB3E19}">
      <dgm:prSet/>
      <dgm:spPr/>
      <dgm:t>
        <a:bodyPr/>
        <a:lstStyle/>
        <a:p>
          <a:r>
            <a:rPr lang="en-GB" dirty="0"/>
            <a:t>Feature scaling &amp; selection</a:t>
          </a:r>
        </a:p>
      </dgm:t>
    </dgm:pt>
    <dgm:pt modelId="{42A4258B-2655-F944-BA17-1E553EAEED99}" type="parTrans" cxnId="{9E0E6528-3767-1142-95F1-F6D57E685218}">
      <dgm:prSet/>
      <dgm:spPr/>
      <dgm:t>
        <a:bodyPr/>
        <a:lstStyle/>
        <a:p>
          <a:endParaRPr lang="en-GB"/>
        </a:p>
      </dgm:t>
    </dgm:pt>
    <dgm:pt modelId="{AE23D88F-06E2-6140-985D-711D8B45F34D}" type="sibTrans" cxnId="{9E0E6528-3767-1142-95F1-F6D57E685218}">
      <dgm:prSet/>
      <dgm:spPr/>
      <dgm:t>
        <a:bodyPr/>
        <a:lstStyle/>
        <a:p>
          <a:endParaRPr lang="en-GB"/>
        </a:p>
      </dgm:t>
    </dgm:pt>
    <dgm:pt modelId="{22DC3407-19BF-B949-A3CD-F710FB254855}">
      <dgm:prSet/>
      <dgm:spPr/>
      <dgm:t>
        <a:bodyPr/>
        <a:lstStyle/>
        <a:p>
          <a:r>
            <a:rPr lang="en-GB" dirty="0"/>
            <a:t>Model training – Elastic Net Regression</a:t>
          </a:r>
        </a:p>
      </dgm:t>
    </dgm:pt>
    <dgm:pt modelId="{F5C4ADA7-7C3B-F44B-BBD3-C3FAC3FAAC6C}" type="parTrans" cxnId="{A8DD6855-A1C9-274F-8E7E-A4CC4E26D3DB}">
      <dgm:prSet/>
      <dgm:spPr/>
      <dgm:t>
        <a:bodyPr/>
        <a:lstStyle/>
        <a:p>
          <a:endParaRPr lang="en-GB"/>
        </a:p>
      </dgm:t>
    </dgm:pt>
    <dgm:pt modelId="{93803379-C1F0-7547-A32D-DFDC3D6B97EB}" type="sibTrans" cxnId="{A8DD6855-A1C9-274F-8E7E-A4CC4E26D3DB}">
      <dgm:prSet/>
      <dgm:spPr/>
      <dgm:t>
        <a:bodyPr/>
        <a:lstStyle/>
        <a:p>
          <a:endParaRPr lang="en-GB"/>
        </a:p>
      </dgm:t>
    </dgm:pt>
    <dgm:pt modelId="{484D3C19-4C47-7546-8BE3-F1F83C956616}">
      <dgm:prSet/>
      <dgm:spPr/>
      <dgm:t>
        <a:bodyPr/>
        <a:lstStyle/>
        <a:p>
          <a:r>
            <a:rPr lang="en-GB" dirty="0"/>
            <a:t>Multiple Horizon Forecasting</a:t>
          </a:r>
        </a:p>
      </dgm:t>
    </dgm:pt>
    <dgm:pt modelId="{F4227EF5-E8B6-4943-B9DB-4FE56856AEC1}" type="parTrans" cxnId="{1193891D-F2E1-6E41-9F9E-31D318F14CF3}">
      <dgm:prSet/>
      <dgm:spPr/>
      <dgm:t>
        <a:bodyPr/>
        <a:lstStyle/>
        <a:p>
          <a:endParaRPr lang="en-GB"/>
        </a:p>
      </dgm:t>
    </dgm:pt>
    <dgm:pt modelId="{7D4AC3DB-3C71-724E-ADBE-9490A0F44869}" type="sibTrans" cxnId="{1193891D-F2E1-6E41-9F9E-31D318F14CF3}">
      <dgm:prSet/>
      <dgm:spPr/>
      <dgm:t>
        <a:bodyPr/>
        <a:lstStyle/>
        <a:p>
          <a:endParaRPr lang="en-GB"/>
        </a:p>
      </dgm:t>
    </dgm:pt>
    <dgm:pt modelId="{67712D70-259C-7F4C-9381-6F026BC6B681}" type="pres">
      <dgm:prSet presAssocID="{364B9B98-0474-484C-B06F-9DFFA13723E7}" presName="Name0" presStyleCnt="0">
        <dgm:presLayoutVars>
          <dgm:dir/>
          <dgm:resizeHandles val="exact"/>
        </dgm:presLayoutVars>
      </dgm:prSet>
      <dgm:spPr/>
    </dgm:pt>
    <dgm:pt modelId="{1231BBEF-7098-EB4C-9BC5-E726E34D3E77}" type="pres">
      <dgm:prSet presAssocID="{FBAD8B31-B442-8B4B-97DC-DCB836D63B4B}" presName="node" presStyleLbl="node1" presStyleIdx="0" presStyleCnt="7">
        <dgm:presLayoutVars>
          <dgm:bulletEnabled val="1"/>
        </dgm:presLayoutVars>
      </dgm:prSet>
      <dgm:spPr/>
    </dgm:pt>
    <dgm:pt modelId="{B9E8C85A-85A0-A945-B6B4-D9D321BB3034}" type="pres">
      <dgm:prSet presAssocID="{AB9B2F98-4F48-C143-BD4A-32E3F87CD1C9}" presName="sibTrans" presStyleLbl="sibTrans2D1" presStyleIdx="0" presStyleCnt="6"/>
      <dgm:spPr/>
    </dgm:pt>
    <dgm:pt modelId="{30162062-A74C-B944-B7FD-D863FF7FBCE5}" type="pres">
      <dgm:prSet presAssocID="{AB9B2F98-4F48-C143-BD4A-32E3F87CD1C9}" presName="connectorText" presStyleLbl="sibTrans2D1" presStyleIdx="0" presStyleCnt="6"/>
      <dgm:spPr/>
    </dgm:pt>
    <dgm:pt modelId="{21B68D6D-1A59-7C49-9A83-F1255B2F6E17}" type="pres">
      <dgm:prSet presAssocID="{73C85B35-9481-4145-87ED-BD41D446F2BA}" presName="node" presStyleLbl="node1" presStyleIdx="1" presStyleCnt="7">
        <dgm:presLayoutVars>
          <dgm:bulletEnabled val="1"/>
        </dgm:presLayoutVars>
      </dgm:prSet>
      <dgm:spPr/>
    </dgm:pt>
    <dgm:pt modelId="{69EE88E3-1B13-3145-BC47-1EF2106DCC8F}" type="pres">
      <dgm:prSet presAssocID="{C711F5BF-7BDA-DD42-8F39-1C87613CD0FA}" presName="sibTrans" presStyleLbl="sibTrans2D1" presStyleIdx="1" presStyleCnt="6"/>
      <dgm:spPr/>
    </dgm:pt>
    <dgm:pt modelId="{DF8DEC8A-7A9E-2742-9271-8EBF9BE4DD9E}" type="pres">
      <dgm:prSet presAssocID="{C711F5BF-7BDA-DD42-8F39-1C87613CD0FA}" presName="connectorText" presStyleLbl="sibTrans2D1" presStyleIdx="1" presStyleCnt="6"/>
      <dgm:spPr/>
    </dgm:pt>
    <dgm:pt modelId="{ACA2F263-F00D-E548-AB0D-0652BE630780}" type="pres">
      <dgm:prSet presAssocID="{13E94D2B-6AF6-5049-929C-9A1EA27D9570}" presName="node" presStyleLbl="node1" presStyleIdx="2" presStyleCnt="7">
        <dgm:presLayoutVars>
          <dgm:bulletEnabled val="1"/>
        </dgm:presLayoutVars>
      </dgm:prSet>
      <dgm:spPr/>
    </dgm:pt>
    <dgm:pt modelId="{77E57DDB-5B2C-CB4D-BABC-073EFA4272CC}" type="pres">
      <dgm:prSet presAssocID="{F8B35470-5DDC-6A44-8852-B2308AE5B8C1}" presName="sibTrans" presStyleLbl="sibTrans2D1" presStyleIdx="2" presStyleCnt="6"/>
      <dgm:spPr/>
    </dgm:pt>
    <dgm:pt modelId="{C3F344FD-067D-AC46-86D1-4BBB4A61560E}" type="pres">
      <dgm:prSet presAssocID="{F8B35470-5DDC-6A44-8852-B2308AE5B8C1}" presName="connectorText" presStyleLbl="sibTrans2D1" presStyleIdx="2" presStyleCnt="6"/>
      <dgm:spPr/>
    </dgm:pt>
    <dgm:pt modelId="{348E13F6-6B1B-9E41-8C36-8128C5013D07}" type="pres">
      <dgm:prSet presAssocID="{AED93622-251A-ED4D-A6E5-9EB0C41286CF}" presName="node" presStyleLbl="node1" presStyleIdx="3" presStyleCnt="7">
        <dgm:presLayoutVars>
          <dgm:bulletEnabled val="1"/>
        </dgm:presLayoutVars>
      </dgm:prSet>
      <dgm:spPr/>
    </dgm:pt>
    <dgm:pt modelId="{47CF661E-AC8F-384E-99AB-C3A8BAFAF109}" type="pres">
      <dgm:prSet presAssocID="{F1D0F4D0-AF3C-E44A-A23E-C885735FD75C}" presName="sibTrans" presStyleLbl="sibTrans2D1" presStyleIdx="3" presStyleCnt="6"/>
      <dgm:spPr/>
    </dgm:pt>
    <dgm:pt modelId="{21DDC269-277C-DD43-8671-44D2AC73A8EC}" type="pres">
      <dgm:prSet presAssocID="{F1D0F4D0-AF3C-E44A-A23E-C885735FD75C}" presName="connectorText" presStyleLbl="sibTrans2D1" presStyleIdx="3" presStyleCnt="6"/>
      <dgm:spPr/>
    </dgm:pt>
    <dgm:pt modelId="{351005C7-421A-114F-AFA8-5010F05D2A48}" type="pres">
      <dgm:prSet presAssocID="{08A82F79-CEED-8942-96F6-72B197BB3E19}" presName="node" presStyleLbl="node1" presStyleIdx="4" presStyleCnt="7">
        <dgm:presLayoutVars>
          <dgm:bulletEnabled val="1"/>
        </dgm:presLayoutVars>
      </dgm:prSet>
      <dgm:spPr/>
    </dgm:pt>
    <dgm:pt modelId="{8F5AA175-8739-4D40-ADD9-CAF744D4A167}" type="pres">
      <dgm:prSet presAssocID="{AE23D88F-06E2-6140-985D-711D8B45F34D}" presName="sibTrans" presStyleLbl="sibTrans2D1" presStyleIdx="4" presStyleCnt="6"/>
      <dgm:spPr/>
    </dgm:pt>
    <dgm:pt modelId="{E10F6AA3-312B-2348-8F90-40701D10A2F0}" type="pres">
      <dgm:prSet presAssocID="{AE23D88F-06E2-6140-985D-711D8B45F34D}" presName="connectorText" presStyleLbl="sibTrans2D1" presStyleIdx="4" presStyleCnt="6"/>
      <dgm:spPr/>
    </dgm:pt>
    <dgm:pt modelId="{BCEF958E-A1DE-B34C-9A19-BC1EE5B97DF0}" type="pres">
      <dgm:prSet presAssocID="{22DC3407-19BF-B949-A3CD-F710FB254855}" presName="node" presStyleLbl="node1" presStyleIdx="5" presStyleCnt="7">
        <dgm:presLayoutVars>
          <dgm:bulletEnabled val="1"/>
        </dgm:presLayoutVars>
      </dgm:prSet>
      <dgm:spPr/>
    </dgm:pt>
    <dgm:pt modelId="{B3560881-F9E4-7347-B64E-28B1D95369A9}" type="pres">
      <dgm:prSet presAssocID="{93803379-C1F0-7547-A32D-DFDC3D6B97EB}" presName="sibTrans" presStyleLbl="sibTrans2D1" presStyleIdx="5" presStyleCnt="6"/>
      <dgm:spPr/>
    </dgm:pt>
    <dgm:pt modelId="{0EC6C249-E77A-5C48-834A-DAEFAC2CA9C2}" type="pres">
      <dgm:prSet presAssocID="{93803379-C1F0-7547-A32D-DFDC3D6B97EB}" presName="connectorText" presStyleLbl="sibTrans2D1" presStyleIdx="5" presStyleCnt="6"/>
      <dgm:spPr/>
    </dgm:pt>
    <dgm:pt modelId="{9B4F9D27-8640-6546-AB51-996FA088D2D4}" type="pres">
      <dgm:prSet presAssocID="{484D3C19-4C47-7546-8BE3-F1F83C956616}" presName="node" presStyleLbl="node1" presStyleIdx="6" presStyleCnt="7">
        <dgm:presLayoutVars>
          <dgm:bulletEnabled val="1"/>
        </dgm:presLayoutVars>
      </dgm:prSet>
      <dgm:spPr/>
    </dgm:pt>
  </dgm:ptLst>
  <dgm:cxnLst>
    <dgm:cxn modelId="{93BA2101-2DD9-2F4F-8A72-7E559C09FB14}" srcId="{364B9B98-0474-484C-B06F-9DFFA13723E7}" destId="{FBAD8B31-B442-8B4B-97DC-DCB836D63B4B}" srcOrd="0" destOrd="0" parTransId="{06B91312-554B-0A40-86F7-863378DED629}" sibTransId="{AB9B2F98-4F48-C143-BD4A-32E3F87CD1C9}"/>
    <dgm:cxn modelId="{345F281D-7C69-3A45-A4EE-82CCB7166CE9}" type="presOf" srcId="{F8B35470-5DDC-6A44-8852-B2308AE5B8C1}" destId="{C3F344FD-067D-AC46-86D1-4BBB4A61560E}" srcOrd="1" destOrd="0" presId="urn:microsoft.com/office/officeart/2005/8/layout/process1"/>
    <dgm:cxn modelId="{1193891D-F2E1-6E41-9F9E-31D318F14CF3}" srcId="{364B9B98-0474-484C-B06F-9DFFA13723E7}" destId="{484D3C19-4C47-7546-8BE3-F1F83C956616}" srcOrd="6" destOrd="0" parTransId="{F4227EF5-E8B6-4943-B9DB-4FE56856AEC1}" sibTransId="{7D4AC3DB-3C71-724E-ADBE-9490A0F44869}"/>
    <dgm:cxn modelId="{BEC0C821-14DD-3F40-9E4E-7875DB1DD7EE}" srcId="{364B9B98-0474-484C-B06F-9DFFA13723E7}" destId="{AED93622-251A-ED4D-A6E5-9EB0C41286CF}" srcOrd="3" destOrd="0" parTransId="{914D4E22-3F72-EC41-B4FC-D46E87B43B40}" sibTransId="{F1D0F4D0-AF3C-E44A-A23E-C885735FD75C}"/>
    <dgm:cxn modelId="{4CAE4D24-92EA-B541-9084-5E157F121BF7}" type="presOf" srcId="{C711F5BF-7BDA-DD42-8F39-1C87613CD0FA}" destId="{DF8DEC8A-7A9E-2742-9271-8EBF9BE4DD9E}" srcOrd="1" destOrd="0" presId="urn:microsoft.com/office/officeart/2005/8/layout/process1"/>
    <dgm:cxn modelId="{9E0E6528-3767-1142-95F1-F6D57E685218}" srcId="{364B9B98-0474-484C-B06F-9DFFA13723E7}" destId="{08A82F79-CEED-8942-96F6-72B197BB3E19}" srcOrd="4" destOrd="0" parTransId="{42A4258B-2655-F944-BA17-1E553EAEED99}" sibTransId="{AE23D88F-06E2-6140-985D-711D8B45F34D}"/>
    <dgm:cxn modelId="{D5FC0032-EA9F-464B-8318-4248B365B25D}" type="presOf" srcId="{AE23D88F-06E2-6140-985D-711D8B45F34D}" destId="{E10F6AA3-312B-2348-8F90-40701D10A2F0}" srcOrd="1" destOrd="0" presId="urn:microsoft.com/office/officeart/2005/8/layout/process1"/>
    <dgm:cxn modelId="{F354AE32-20FC-AA4D-9399-84541DF7C9C4}" type="presOf" srcId="{AE23D88F-06E2-6140-985D-711D8B45F34D}" destId="{8F5AA175-8739-4D40-ADD9-CAF744D4A167}" srcOrd="0" destOrd="0" presId="urn:microsoft.com/office/officeart/2005/8/layout/process1"/>
    <dgm:cxn modelId="{ACCBFE42-2AEE-0748-9248-D4397A5BFF28}" type="presOf" srcId="{FBAD8B31-B442-8B4B-97DC-DCB836D63B4B}" destId="{1231BBEF-7098-EB4C-9BC5-E726E34D3E77}" srcOrd="0" destOrd="0" presId="urn:microsoft.com/office/officeart/2005/8/layout/process1"/>
    <dgm:cxn modelId="{A8DD6855-A1C9-274F-8E7E-A4CC4E26D3DB}" srcId="{364B9B98-0474-484C-B06F-9DFFA13723E7}" destId="{22DC3407-19BF-B949-A3CD-F710FB254855}" srcOrd="5" destOrd="0" parTransId="{F5C4ADA7-7C3B-F44B-BBD3-C3FAC3FAAC6C}" sibTransId="{93803379-C1F0-7547-A32D-DFDC3D6B97EB}"/>
    <dgm:cxn modelId="{C32D676E-464D-9949-AA3B-E1A8B0B9894B}" type="presOf" srcId="{93803379-C1F0-7547-A32D-DFDC3D6B97EB}" destId="{0EC6C249-E77A-5C48-834A-DAEFAC2CA9C2}" srcOrd="1" destOrd="0" presId="urn:microsoft.com/office/officeart/2005/8/layout/process1"/>
    <dgm:cxn modelId="{E85CD97D-6F6F-AD48-824E-7EA5FB97A6D5}" type="presOf" srcId="{AB9B2F98-4F48-C143-BD4A-32E3F87CD1C9}" destId="{B9E8C85A-85A0-A945-B6B4-D9D321BB3034}" srcOrd="0" destOrd="0" presId="urn:microsoft.com/office/officeart/2005/8/layout/process1"/>
    <dgm:cxn modelId="{7931E47F-96D4-AF4C-94C7-AAD5493A00C6}" type="presOf" srcId="{13E94D2B-6AF6-5049-929C-9A1EA27D9570}" destId="{ACA2F263-F00D-E548-AB0D-0652BE630780}" srcOrd="0" destOrd="0" presId="urn:microsoft.com/office/officeart/2005/8/layout/process1"/>
    <dgm:cxn modelId="{3A92F28C-1806-3A40-B3D2-ED12388B4D41}" srcId="{364B9B98-0474-484C-B06F-9DFFA13723E7}" destId="{73C85B35-9481-4145-87ED-BD41D446F2BA}" srcOrd="1" destOrd="0" parTransId="{AB21187E-3745-2B4C-92E1-0977061631E2}" sibTransId="{C711F5BF-7BDA-DD42-8F39-1C87613CD0FA}"/>
    <dgm:cxn modelId="{0E887BA0-784A-F247-AB52-D298B398BF3F}" type="presOf" srcId="{93803379-C1F0-7547-A32D-DFDC3D6B97EB}" destId="{B3560881-F9E4-7347-B64E-28B1D95369A9}" srcOrd="0" destOrd="0" presId="urn:microsoft.com/office/officeart/2005/8/layout/process1"/>
    <dgm:cxn modelId="{A294E5A1-A68F-7046-8E89-819613FBB492}" type="presOf" srcId="{C711F5BF-7BDA-DD42-8F39-1C87613CD0FA}" destId="{69EE88E3-1B13-3145-BC47-1EF2106DCC8F}" srcOrd="0" destOrd="0" presId="urn:microsoft.com/office/officeart/2005/8/layout/process1"/>
    <dgm:cxn modelId="{9A0C11B3-D8F7-074B-B220-792B1C56710D}" type="presOf" srcId="{08A82F79-CEED-8942-96F6-72B197BB3E19}" destId="{351005C7-421A-114F-AFA8-5010F05D2A48}" srcOrd="0" destOrd="0" presId="urn:microsoft.com/office/officeart/2005/8/layout/process1"/>
    <dgm:cxn modelId="{3A25E2B4-9825-9D43-BEB4-D3364B8CDE14}" type="presOf" srcId="{F8B35470-5DDC-6A44-8852-B2308AE5B8C1}" destId="{77E57DDB-5B2C-CB4D-BABC-073EFA4272CC}" srcOrd="0" destOrd="0" presId="urn:microsoft.com/office/officeart/2005/8/layout/process1"/>
    <dgm:cxn modelId="{D8105FBA-3D24-3B42-8BF4-3B878F572C51}" type="presOf" srcId="{484D3C19-4C47-7546-8BE3-F1F83C956616}" destId="{9B4F9D27-8640-6546-AB51-996FA088D2D4}" srcOrd="0" destOrd="0" presId="urn:microsoft.com/office/officeart/2005/8/layout/process1"/>
    <dgm:cxn modelId="{3A7F9DBB-B3F5-904A-9B3A-FFD03EBE1453}" type="presOf" srcId="{73C85B35-9481-4145-87ED-BD41D446F2BA}" destId="{21B68D6D-1A59-7C49-9A83-F1255B2F6E17}" srcOrd="0" destOrd="0" presId="urn:microsoft.com/office/officeart/2005/8/layout/process1"/>
    <dgm:cxn modelId="{D5F4DFC6-3ECA-D44D-BCAC-A20F3730F5E3}" type="presOf" srcId="{AED93622-251A-ED4D-A6E5-9EB0C41286CF}" destId="{348E13F6-6B1B-9E41-8C36-8128C5013D07}" srcOrd="0" destOrd="0" presId="urn:microsoft.com/office/officeart/2005/8/layout/process1"/>
    <dgm:cxn modelId="{1C0AC9CC-A3A2-4E40-8EC1-B329C0D6B52A}" type="presOf" srcId="{22DC3407-19BF-B949-A3CD-F710FB254855}" destId="{BCEF958E-A1DE-B34C-9A19-BC1EE5B97DF0}" srcOrd="0" destOrd="0" presId="urn:microsoft.com/office/officeart/2005/8/layout/process1"/>
    <dgm:cxn modelId="{1B1CA6DF-548C-724B-9CFC-255C691A3D8D}" type="presOf" srcId="{364B9B98-0474-484C-B06F-9DFFA13723E7}" destId="{67712D70-259C-7F4C-9381-6F026BC6B681}" srcOrd="0" destOrd="0" presId="urn:microsoft.com/office/officeart/2005/8/layout/process1"/>
    <dgm:cxn modelId="{007A2DE6-7351-BF47-9869-CA39C7086A88}" type="presOf" srcId="{F1D0F4D0-AF3C-E44A-A23E-C885735FD75C}" destId="{21DDC269-277C-DD43-8671-44D2AC73A8EC}" srcOrd="1" destOrd="0" presId="urn:microsoft.com/office/officeart/2005/8/layout/process1"/>
    <dgm:cxn modelId="{E1929DE7-F300-D646-A0D0-6DF96C256326}" srcId="{364B9B98-0474-484C-B06F-9DFFA13723E7}" destId="{13E94D2B-6AF6-5049-929C-9A1EA27D9570}" srcOrd="2" destOrd="0" parTransId="{3035A6E7-5C69-E24F-9701-923B1CC47DCB}" sibTransId="{F8B35470-5DDC-6A44-8852-B2308AE5B8C1}"/>
    <dgm:cxn modelId="{171A97E8-5DF7-964C-AC4B-1F58E47614C3}" type="presOf" srcId="{F1D0F4D0-AF3C-E44A-A23E-C885735FD75C}" destId="{47CF661E-AC8F-384E-99AB-C3A8BAFAF109}" srcOrd="0" destOrd="0" presId="urn:microsoft.com/office/officeart/2005/8/layout/process1"/>
    <dgm:cxn modelId="{25C688FA-E538-544D-8D9C-C28599DB5BAF}" type="presOf" srcId="{AB9B2F98-4F48-C143-BD4A-32E3F87CD1C9}" destId="{30162062-A74C-B944-B7FD-D863FF7FBCE5}" srcOrd="1" destOrd="0" presId="urn:microsoft.com/office/officeart/2005/8/layout/process1"/>
    <dgm:cxn modelId="{BC89A383-A958-2446-A01D-984C0CAE9A56}" type="presParOf" srcId="{67712D70-259C-7F4C-9381-6F026BC6B681}" destId="{1231BBEF-7098-EB4C-9BC5-E726E34D3E77}" srcOrd="0" destOrd="0" presId="urn:microsoft.com/office/officeart/2005/8/layout/process1"/>
    <dgm:cxn modelId="{AB0B1F29-3F6A-FA47-94FC-BFA174CA6FEE}" type="presParOf" srcId="{67712D70-259C-7F4C-9381-6F026BC6B681}" destId="{B9E8C85A-85A0-A945-B6B4-D9D321BB3034}" srcOrd="1" destOrd="0" presId="urn:microsoft.com/office/officeart/2005/8/layout/process1"/>
    <dgm:cxn modelId="{14445907-0C84-8649-9F95-986C9ACAE664}" type="presParOf" srcId="{B9E8C85A-85A0-A945-B6B4-D9D321BB3034}" destId="{30162062-A74C-B944-B7FD-D863FF7FBCE5}" srcOrd="0" destOrd="0" presId="urn:microsoft.com/office/officeart/2005/8/layout/process1"/>
    <dgm:cxn modelId="{0056F100-6B57-5E4C-ABAE-073319E2F563}" type="presParOf" srcId="{67712D70-259C-7F4C-9381-6F026BC6B681}" destId="{21B68D6D-1A59-7C49-9A83-F1255B2F6E17}" srcOrd="2" destOrd="0" presId="urn:microsoft.com/office/officeart/2005/8/layout/process1"/>
    <dgm:cxn modelId="{14F2E2C7-FD57-2942-8F7D-67EC07278DA4}" type="presParOf" srcId="{67712D70-259C-7F4C-9381-6F026BC6B681}" destId="{69EE88E3-1B13-3145-BC47-1EF2106DCC8F}" srcOrd="3" destOrd="0" presId="urn:microsoft.com/office/officeart/2005/8/layout/process1"/>
    <dgm:cxn modelId="{B9D052C4-CBEB-4544-BD52-83319CC3605B}" type="presParOf" srcId="{69EE88E3-1B13-3145-BC47-1EF2106DCC8F}" destId="{DF8DEC8A-7A9E-2742-9271-8EBF9BE4DD9E}" srcOrd="0" destOrd="0" presId="urn:microsoft.com/office/officeart/2005/8/layout/process1"/>
    <dgm:cxn modelId="{D91E995F-958F-4140-B0D0-EE1F6FB28D95}" type="presParOf" srcId="{67712D70-259C-7F4C-9381-6F026BC6B681}" destId="{ACA2F263-F00D-E548-AB0D-0652BE630780}" srcOrd="4" destOrd="0" presId="urn:microsoft.com/office/officeart/2005/8/layout/process1"/>
    <dgm:cxn modelId="{95E11FE0-D959-BA4A-9435-1663E147B74A}" type="presParOf" srcId="{67712D70-259C-7F4C-9381-6F026BC6B681}" destId="{77E57DDB-5B2C-CB4D-BABC-073EFA4272CC}" srcOrd="5" destOrd="0" presId="urn:microsoft.com/office/officeart/2005/8/layout/process1"/>
    <dgm:cxn modelId="{33084E69-2FBB-2745-9CB8-00842322991F}" type="presParOf" srcId="{77E57DDB-5B2C-CB4D-BABC-073EFA4272CC}" destId="{C3F344FD-067D-AC46-86D1-4BBB4A61560E}" srcOrd="0" destOrd="0" presId="urn:microsoft.com/office/officeart/2005/8/layout/process1"/>
    <dgm:cxn modelId="{B7E1B561-8DD0-224C-91CF-F51D26442EEF}" type="presParOf" srcId="{67712D70-259C-7F4C-9381-6F026BC6B681}" destId="{348E13F6-6B1B-9E41-8C36-8128C5013D07}" srcOrd="6" destOrd="0" presId="urn:microsoft.com/office/officeart/2005/8/layout/process1"/>
    <dgm:cxn modelId="{27EBF8DA-06BA-C544-B651-F7E45D2ECD94}" type="presParOf" srcId="{67712D70-259C-7F4C-9381-6F026BC6B681}" destId="{47CF661E-AC8F-384E-99AB-C3A8BAFAF109}" srcOrd="7" destOrd="0" presId="urn:microsoft.com/office/officeart/2005/8/layout/process1"/>
    <dgm:cxn modelId="{E7002D2B-7CC9-9145-944A-55C3265E8309}" type="presParOf" srcId="{47CF661E-AC8F-384E-99AB-C3A8BAFAF109}" destId="{21DDC269-277C-DD43-8671-44D2AC73A8EC}" srcOrd="0" destOrd="0" presId="urn:microsoft.com/office/officeart/2005/8/layout/process1"/>
    <dgm:cxn modelId="{41ABDD74-245A-6A42-A727-A5A5B560B9D8}" type="presParOf" srcId="{67712D70-259C-7F4C-9381-6F026BC6B681}" destId="{351005C7-421A-114F-AFA8-5010F05D2A48}" srcOrd="8" destOrd="0" presId="urn:microsoft.com/office/officeart/2005/8/layout/process1"/>
    <dgm:cxn modelId="{2965F7C7-6029-E849-841E-6C900318A565}" type="presParOf" srcId="{67712D70-259C-7F4C-9381-6F026BC6B681}" destId="{8F5AA175-8739-4D40-ADD9-CAF744D4A167}" srcOrd="9" destOrd="0" presId="urn:microsoft.com/office/officeart/2005/8/layout/process1"/>
    <dgm:cxn modelId="{8DC437FA-9759-3946-B6BC-293E37075904}" type="presParOf" srcId="{8F5AA175-8739-4D40-ADD9-CAF744D4A167}" destId="{E10F6AA3-312B-2348-8F90-40701D10A2F0}" srcOrd="0" destOrd="0" presId="urn:microsoft.com/office/officeart/2005/8/layout/process1"/>
    <dgm:cxn modelId="{C76644FE-0611-D041-95C8-DCDCCB8EFF35}" type="presParOf" srcId="{67712D70-259C-7F4C-9381-6F026BC6B681}" destId="{BCEF958E-A1DE-B34C-9A19-BC1EE5B97DF0}" srcOrd="10" destOrd="0" presId="urn:microsoft.com/office/officeart/2005/8/layout/process1"/>
    <dgm:cxn modelId="{B8DFC26E-DCF6-0348-A6C1-44BCDA1D02AB}" type="presParOf" srcId="{67712D70-259C-7F4C-9381-6F026BC6B681}" destId="{B3560881-F9E4-7347-B64E-28B1D95369A9}" srcOrd="11" destOrd="0" presId="urn:microsoft.com/office/officeart/2005/8/layout/process1"/>
    <dgm:cxn modelId="{BD64B18E-6011-354D-B078-FADE95356B41}" type="presParOf" srcId="{B3560881-F9E4-7347-B64E-28B1D95369A9}" destId="{0EC6C249-E77A-5C48-834A-DAEFAC2CA9C2}" srcOrd="0" destOrd="0" presId="urn:microsoft.com/office/officeart/2005/8/layout/process1"/>
    <dgm:cxn modelId="{9D4464C1-7D22-4B4C-A625-A16547D06784}" type="presParOf" srcId="{67712D70-259C-7F4C-9381-6F026BC6B681}" destId="{9B4F9D27-8640-6546-AB51-996FA088D2D4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1BBEF-7098-EB4C-9BC5-E726E34D3E77}">
      <dsp:nvSpPr>
        <dsp:cNvPr id="0" name=""/>
        <dsp:cNvSpPr/>
      </dsp:nvSpPr>
      <dsp:spPr>
        <a:xfrm>
          <a:off x="2882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Load &amp; Merge data</a:t>
          </a:r>
        </a:p>
      </dsp:txBody>
      <dsp:txXfrm>
        <a:off x="22062" y="537902"/>
        <a:ext cx="1053050" cy="616486"/>
      </dsp:txXfrm>
    </dsp:sp>
    <dsp:sp modelId="{B9E8C85A-85A0-A945-B6B4-D9D321BB3034}">
      <dsp:nvSpPr>
        <dsp:cNvPr id="0" name=""/>
        <dsp:cNvSpPr/>
      </dsp:nvSpPr>
      <dsp:spPr>
        <a:xfrm>
          <a:off x="1203433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1203433" y="764945"/>
        <a:ext cx="161965" cy="162401"/>
      </dsp:txXfrm>
    </dsp:sp>
    <dsp:sp modelId="{21B68D6D-1A59-7C49-9A83-F1255B2F6E17}">
      <dsp:nvSpPr>
        <dsp:cNvPr id="0" name=""/>
        <dsp:cNvSpPr/>
      </dsp:nvSpPr>
      <dsp:spPr>
        <a:xfrm>
          <a:off x="1530857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Preprocessing &amp; Feature engineering</a:t>
          </a:r>
        </a:p>
      </dsp:txBody>
      <dsp:txXfrm>
        <a:off x="1550037" y="537902"/>
        <a:ext cx="1053050" cy="616486"/>
      </dsp:txXfrm>
    </dsp:sp>
    <dsp:sp modelId="{69EE88E3-1B13-3145-BC47-1EF2106DCC8F}">
      <dsp:nvSpPr>
        <dsp:cNvPr id="0" name=""/>
        <dsp:cNvSpPr/>
      </dsp:nvSpPr>
      <dsp:spPr>
        <a:xfrm>
          <a:off x="2731408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2731408" y="764945"/>
        <a:ext cx="161965" cy="162401"/>
      </dsp:txXfrm>
    </dsp:sp>
    <dsp:sp modelId="{ACA2F263-F00D-E548-AB0D-0652BE630780}">
      <dsp:nvSpPr>
        <dsp:cNvPr id="0" name=""/>
        <dsp:cNvSpPr/>
      </dsp:nvSpPr>
      <dsp:spPr>
        <a:xfrm>
          <a:off x="3058832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Skewness transformation</a:t>
          </a:r>
        </a:p>
      </dsp:txBody>
      <dsp:txXfrm>
        <a:off x="3078012" y="537902"/>
        <a:ext cx="1053050" cy="616486"/>
      </dsp:txXfrm>
    </dsp:sp>
    <dsp:sp modelId="{77E57DDB-5B2C-CB4D-BABC-073EFA4272CC}">
      <dsp:nvSpPr>
        <dsp:cNvPr id="0" name=""/>
        <dsp:cNvSpPr/>
      </dsp:nvSpPr>
      <dsp:spPr>
        <a:xfrm>
          <a:off x="4259383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4259383" y="764945"/>
        <a:ext cx="161965" cy="162401"/>
      </dsp:txXfrm>
    </dsp:sp>
    <dsp:sp modelId="{348E13F6-6B1B-9E41-8C36-8128C5013D07}">
      <dsp:nvSpPr>
        <dsp:cNvPr id="0" name=""/>
        <dsp:cNvSpPr/>
      </dsp:nvSpPr>
      <dsp:spPr>
        <a:xfrm>
          <a:off x="4586807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Time series split</a:t>
          </a:r>
        </a:p>
      </dsp:txBody>
      <dsp:txXfrm>
        <a:off x="4605987" y="537902"/>
        <a:ext cx="1053050" cy="616486"/>
      </dsp:txXfrm>
    </dsp:sp>
    <dsp:sp modelId="{47CF661E-AC8F-384E-99AB-C3A8BAFAF109}">
      <dsp:nvSpPr>
        <dsp:cNvPr id="0" name=""/>
        <dsp:cNvSpPr/>
      </dsp:nvSpPr>
      <dsp:spPr>
        <a:xfrm>
          <a:off x="5787358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5787358" y="764945"/>
        <a:ext cx="161965" cy="162401"/>
      </dsp:txXfrm>
    </dsp:sp>
    <dsp:sp modelId="{351005C7-421A-114F-AFA8-5010F05D2A48}">
      <dsp:nvSpPr>
        <dsp:cNvPr id="0" name=""/>
        <dsp:cNvSpPr/>
      </dsp:nvSpPr>
      <dsp:spPr>
        <a:xfrm>
          <a:off x="6114782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Feature scaling &amp; selection</a:t>
          </a:r>
        </a:p>
      </dsp:txBody>
      <dsp:txXfrm>
        <a:off x="6133962" y="537902"/>
        <a:ext cx="1053050" cy="616486"/>
      </dsp:txXfrm>
    </dsp:sp>
    <dsp:sp modelId="{8F5AA175-8739-4D40-ADD9-CAF744D4A167}">
      <dsp:nvSpPr>
        <dsp:cNvPr id="0" name=""/>
        <dsp:cNvSpPr/>
      </dsp:nvSpPr>
      <dsp:spPr>
        <a:xfrm>
          <a:off x="7315333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7315333" y="764945"/>
        <a:ext cx="161965" cy="162401"/>
      </dsp:txXfrm>
    </dsp:sp>
    <dsp:sp modelId="{BCEF958E-A1DE-B34C-9A19-BC1EE5B97DF0}">
      <dsp:nvSpPr>
        <dsp:cNvPr id="0" name=""/>
        <dsp:cNvSpPr/>
      </dsp:nvSpPr>
      <dsp:spPr>
        <a:xfrm>
          <a:off x="7642757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Model training – Elastic Net Regression</a:t>
          </a:r>
        </a:p>
      </dsp:txBody>
      <dsp:txXfrm>
        <a:off x="7661937" y="537902"/>
        <a:ext cx="1053050" cy="616486"/>
      </dsp:txXfrm>
    </dsp:sp>
    <dsp:sp modelId="{B3560881-F9E4-7347-B64E-28B1D95369A9}">
      <dsp:nvSpPr>
        <dsp:cNvPr id="0" name=""/>
        <dsp:cNvSpPr/>
      </dsp:nvSpPr>
      <dsp:spPr>
        <a:xfrm>
          <a:off x="8843309" y="710811"/>
          <a:ext cx="231379" cy="2706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8843309" y="764945"/>
        <a:ext cx="161965" cy="162401"/>
      </dsp:txXfrm>
    </dsp:sp>
    <dsp:sp modelId="{9B4F9D27-8640-6546-AB51-996FA088D2D4}">
      <dsp:nvSpPr>
        <dsp:cNvPr id="0" name=""/>
        <dsp:cNvSpPr/>
      </dsp:nvSpPr>
      <dsp:spPr>
        <a:xfrm>
          <a:off x="9170732" y="518722"/>
          <a:ext cx="1091410" cy="654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Multiple Horizon Forecasting</a:t>
          </a:r>
        </a:p>
      </dsp:txBody>
      <dsp:txXfrm>
        <a:off x="9189912" y="537902"/>
        <a:ext cx="1053050" cy="6164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09A3B8D-BE34-4392-9E51-51C6CCFC85A5}" type="slidenum">
              <a:rPr lang="en-GB" altLang="en-US" sz="1200" b="0">
                <a:solidFill>
                  <a:prstClr val="black"/>
                </a:solidFill>
              </a:rPr>
              <a:pPr algn="r"/>
              <a:t>12</a:t>
            </a:fld>
            <a:endParaRPr lang="en-GB" altLang="en-US" sz="1200" b="0" dirty="0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3" y="742950"/>
            <a:ext cx="6619875" cy="3724275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4875"/>
            <a:ext cx="4984750" cy="4468813"/>
          </a:xfrm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1204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746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A5C4-A0EE-FEED-88BD-E81B2DCC3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F5750-B637-3E95-D3B8-7CADC0952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E36D3-FD56-8E28-5BF4-F7BCDBC23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A3547-E2FF-829D-42F7-0344BE641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079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F6EE-D702-F575-F2E6-0A2E505F4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A64EE-640E-7981-9949-CF0334C16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714EF-5189-02AA-32F2-262081167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B3-6BBD-46F9-BF3B-2BC46D864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894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4D0E-E6DC-A8CA-AD14-A23D2AA4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C48C92-0633-35FD-FA9B-AB8DF9767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4A662-F202-FFD4-4F69-BB79EE2B4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7E176-2620-FC32-6615-357D73269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534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3F8E5-11DD-DFFF-AFD4-4D6544EA3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4389A-AF5B-2B66-5150-7ECF70C9D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35A48-347D-D509-1466-59DE0C3B8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990C9-7C49-14F4-5A04-6C82482CA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562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7AE4C-31F5-4EA4-A033-A8F9D2B66B8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597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2AABF-378F-1243-A442-BE6760A965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9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7585E-E2A5-886F-7270-84B32253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75F10-13A6-ADE8-22E6-5EE474456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CB814-6C6C-EBC9-ED53-BB2D81D73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A7BFA-28EC-CE11-CEEB-21A701A47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7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04BFD-B4FC-E1E7-13DC-8010C2FC5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2FF78-903A-264B-04EB-B624199B0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5866D-D190-98AD-CF4F-FA3FDEA43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C60D-29C1-9552-F4DB-6AEE46C64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736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6C23C-B42D-547E-FBA6-985416803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BE047-0FC0-3942-7655-4940CC132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A6E41-1477-9055-A561-FC39E0AA0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F429B-56EE-6689-0FCC-1531C1CD9C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897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791BF-4E30-C141-28A3-9F1FB9DBA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0802D-07DD-8CD4-BF3E-051A9F4B1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28B6D-AA15-B6AE-BFB8-49AA4F67A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3B19F-30EC-17FC-7E9C-5D58F7421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251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5FDC-2866-A85B-8D2A-A6DB1BF7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9A62B-B4A2-333A-8B33-B27F8344D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9F0DA-9594-FB72-5CE3-49BFBAECB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7D4D0-C6AE-5DC3-9732-B148F6494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30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B009D-B3CF-0F9B-766D-FDFE6EE1F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B7B08-7C48-0A4E-E313-F58F94E04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E0C5E-B372-1215-3CE4-9F98E005E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7F0C-3384-9E12-F86A-664700217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697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8DCC2-2729-550F-3479-240AC334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B7CBE-F0D1-E283-4DF8-BD10064F6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539F8-CADC-8695-97C2-0CEAABE5B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9F740-94D8-2D5E-3E8D-670AB6728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821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57195-B755-4803-B4D0-A3CE556E8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CF8937-E7CF-DEF3-CD8A-196AEBD00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34E51-4292-0694-3A57-40FA690E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52787-277C-024F-17AC-F779CD8D2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7AE4C-31F5-4EA4-A033-A8F9D2B66B8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39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13/01/2026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13/01/2026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13/01/2026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CB0E0-CC4F-4689-8ED6-8488E6CE8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04800"/>
            <a:ext cx="10696575" cy="82708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txBody>
          <a:bodyPr lIns="540000"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69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984446"/>
          </a:xfrm>
          <a:prstGeom prst="rect">
            <a:avLst/>
          </a:prstGeom>
        </p:spPr>
        <p:txBody>
          <a:bodyPr lIns="0"/>
          <a:lstStyle>
            <a:lvl1pPr>
              <a:defRPr sz="2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1484313"/>
            <a:ext cx="10802937" cy="469264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8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2" descr="Adas">
            <a:extLst>
              <a:ext uri="{FF2B5EF4-FFF2-40B4-BE49-F238E27FC236}">
                <a16:creationId xmlns:a16="http://schemas.microsoft.com/office/drawing/2014/main" id="{4044F11D-5FAB-478B-BB59-CE274B644D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63" y="119857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EACF953-64FC-4268-8E0C-1AAB21B28525}"/>
              </a:ext>
            </a:extLst>
          </p:cNvPr>
          <p:cNvGrpSpPr/>
          <p:nvPr userDrawn="1"/>
        </p:nvGrpSpPr>
        <p:grpSpPr>
          <a:xfrm>
            <a:off x="0" y="6653015"/>
            <a:ext cx="12193200" cy="204985"/>
            <a:chOff x="4294" y="4730010"/>
            <a:chExt cx="12193200" cy="2049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8ADA01-573F-4166-8614-3B10D31ACB00}"/>
                </a:ext>
              </a:extLst>
            </p:cNvPr>
            <p:cNvSpPr/>
            <p:nvPr userDrawn="1"/>
          </p:nvSpPr>
          <p:spPr>
            <a:xfrm>
              <a:off x="4294" y="4730010"/>
              <a:ext cx="12193200" cy="108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9281E0-BA92-446E-918B-31FAD40A39BE}"/>
                </a:ext>
              </a:extLst>
            </p:cNvPr>
            <p:cNvSpPr/>
            <p:nvPr userDrawn="1"/>
          </p:nvSpPr>
          <p:spPr>
            <a:xfrm>
              <a:off x="4294" y="4826995"/>
              <a:ext cx="12193200" cy="108000"/>
            </a:xfrm>
            <a:prstGeom prst="rect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EEA363-353B-4D78-9FDA-A224082698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2" y="6413500"/>
            <a:ext cx="5545137" cy="142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GB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09983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140616" y="1443567"/>
            <a:ext cx="4356200" cy="4602831"/>
          </a:xfrm>
          <a:solidFill>
            <a:srgbClr val="D9D9D9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58" y="1443567"/>
            <a:ext cx="5870707" cy="460283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marL="482588" indent="-241294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334F-42F1-4E98-AABC-C0F7E9A0820D}" type="datetime4">
              <a:rPr lang="en-GB" smtClean="0"/>
              <a:t>13 January 2026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935A-52D7-4866-A1C2-842EA048D81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1111" y="489481"/>
            <a:ext cx="9711133" cy="533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Main title text over 1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11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13/01/2026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13/01/2026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13/01/2026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13/01/2026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13/01/2026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13/01/2026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13/01/2026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13/01/2026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julie.smith@adas.co.uk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RE-PPL/Forecast-AggregatoR" TargetMode="External"/><Relationship Id="rId2" Type="http://schemas.openxmlformats.org/officeDocument/2006/relationships/hyperlink" Target="https://github.com/SPHERE-PPL/forecasting-contest-templa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Environmental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 14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762950"/>
              </p:ext>
            </p:extLst>
          </p:nvPr>
        </p:nvGraphicFramePr>
        <p:xfrm>
          <a:off x="838200" y="2393183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Julie Smith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ADAS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Robin Freeman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ZSL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3" name="Picture 4" descr="ADAS">
            <a:extLst>
              <a:ext uri="{FF2B5EF4-FFF2-40B4-BE49-F238E27FC236}">
                <a16:creationId xmlns:a16="http://schemas.microsoft.com/office/drawing/2014/main" id="{A4AF371A-4318-2B4B-C324-DAA97775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79" y="2258247"/>
            <a:ext cx="755079" cy="6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Zoological Society of London - Wikipedia">
            <a:extLst>
              <a:ext uri="{FF2B5EF4-FFF2-40B4-BE49-F238E27FC236}">
                <a16:creationId xmlns:a16="http://schemas.microsoft.com/office/drawing/2014/main" id="{26C54C31-84A8-F22F-CF68-D0E82BDA8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00" y="3680300"/>
            <a:ext cx="1265035" cy="63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E99D5-9D35-446F-8F4D-4F70882137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723900"/>
            <a:ext cx="10719974" cy="938657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Defra Survey of Crop Pests and Diseases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7AB5403-6A84-15D3-E220-6206C9F7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045" y="5749872"/>
            <a:ext cx="1852613" cy="93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1D571EF-FF46-741E-DF3B-7A2FE6305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604" y="6016312"/>
            <a:ext cx="3817871" cy="68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923876B-2BD0-8311-49FA-E377153DB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746794"/>
            <a:ext cx="904240" cy="9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A6269-9A11-D34C-8A5D-852C7E68F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794" y="5746794"/>
            <a:ext cx="1111206" cy="11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9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CF2A-1EF3-B94C-8B5C-BF7D051F0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83FA-2B95-0B95-4750-1F154465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Key challenges for arable crop production in UK agriculture 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238932-5FE5-FB62-9503-3DE6670A94CB}"/>
              </a:ext>
            </a:extLst>
          </p:cNvPr>
          <p:cNvSpPr txBox="1">
            <a:spLocks/>
          </p:cNvSpPr>
          <p:nvPr/>
        </p:nvSpPr>
        <p:spPr>
          <a:xfrm>
            <a:off x="996587" y="1173761"/>
            <a:ext cx="10250533" cy="5019281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growing population to feed!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Indigenous invertebrate pests &amp; diseases cause major yield losses</a:t>
            </a:r>
          </a:p>
          <a:p>
            <a:pPr>
              <a:spcAft>
                <a:spcPts val="600"/>
              </a:spcAft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Disease pressure fluctuates from year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to-year but pressure is 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difficult to predict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Management is largely via fungicides, resistant varieties, good agronomy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Decline in fungicide efficacy and alarming resistance issues 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Loss of fungicide actives/products due to regulation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Resistant varieties break quickly as pathogen populations evolve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Move towards regenerative agriculture can favor certain diseases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IPM practices often require more diverse rotations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Changing weather patterns make the season unpredictable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Reduction in cropping area as land is placed into environmental schemes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Increased public scrutiny; carbon footprint, nitrogen and pesticide use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Requirement to “produce more, with less”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E6291-938C-2C4B-4F1B-D8EE6649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84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834C-ED49-B92D-B407-20A5623C7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D459-DBC0-3316-3CC1-49F0D386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What is the Survey of Crop Pests &amp; Diseases?</a:t>
            </a:r>
            <a:br>
              <a:rPr lang="en-US" sz="3000" dirty="0"/>
            </a:br>
            <a:endParaRPr lang="en-GB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35E24-7866-6C1C-9540-34937A117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288061"/>
            <a:ext cx="11195412" cy="348713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Government</a:t>
            </a:r>
            <a:r>
              <a:rPr lang="en-US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funded annual survey, running for approx.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55</a:t>
            </a:r>
            <a:r>
              <a:rPr lang="en-US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years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Covers England and Wales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Focuses on winter wheat and winter oilseed rape crops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Monitors endemic diseases and invertebrate pests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Collects accompanying data on agronomic practices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Produces longitudinal, spatially resolved, consistent datasets</a:t>
            </a:r>
            <a:endParaRPr lang="en-US" dirty="0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3000"/>
              </a:spcAft>
            </a:pPr>
            <a:endParaRPr lang="en-GB" dirty="0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DEF8A-F0A8-541F-9644-D5C09486F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702" y="5784479"/>
            <a:ext cx="1525680" cy="68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ahdb logo">
            <a:extLst>
              <a:ext uri="{FF2B5EF4-FFF2-40B4-BE49-F238E27FC236}">
                <a16:creationId xmlns:a16="http://schemas.microsoft.com/office/drawing/2014/main" id="{1954A517-D886-82BD-6850-193FCABB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248" y="6016921"/>
            <a:ext cx="1008155" cy="4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Image result for hse logo">
            <a:extLst>
              <a:ext uri="{FF2B5EF4-FFF2-40B4-BE49-F238E27FC236}">
                <a16:creationId xmlns:a16="http://schemas.microsoft.com/office/drawing/2014/main" id="{9630FE1B-6807-311A-B6F6-0DA43908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59" y="5833863"/>
            <a:ext cx="704698" cy="7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62A4839-AA64-A9CB-C157-E9508C03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090" y="188758"/>
            <a:ext cx="1593343" cy="81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5B2DF6C5-5E73-49F1-8478-DAB06D75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772" y="5784478"/>
            <a:ext cx="1868131" cy="80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07DAD428-9C10-72A2-8EE3-EADC4849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071" y="5020933"/>
            <a:ext cx="924263" cy="8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4">
            <a:extLst>
              <a:ext uri="{FF2B5EF4-FFF2-40B4-BE49-F238E27FC236}">
                <a16:creationId xmlns:a16="http://schemas.microsoft.com/office/drawing/2014/main" id="{8732F76B-B2E9-2337-A7D5-B0080D03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21" y="5709527"/>
            <a:ext cx="937526" cy="81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CAED8B61-6677-BCDF-90C5-956907ECF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975" y="5784476"/>
            <a:ext cx="1192348" cy="8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8" descr="CropLife UK">
            <a:extLst>
              <a:ext uri="{FF2B5EF4-FFF2-40B4-BE49-F238E27FC236}">
                <a16:creationId xmlns:a16="http://schemas.microsoft.com/office/drawing/2014/main" id="{4E5AB9D0-C104-E2C1-82BC-246F9272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986" y="5061145"/>
            <a:ext cx="2233854" cy="4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980BF7AF-90FA-C23E-CEF6-4DF9ACBC6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36" y="5930064"/>
            <a:ext cx="1280736" cy="51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Linking Environment And Farming (LEAF) | Agricology">
            <a:extLst>
              <a:ext uri="{FF2B5EF4-FFF2-40B4-BE49-F238E27FC236}">
                <a16:creationId xmlns:a16="http://schemas.microsoft.com/office/drawing/2014/main" id="{23EAE0A6-C3C3-24D6-B910-E2866BD1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503" y="4963330"/>
            <a:ext cx="1207955" cy="63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2">
            <a:extLst>
              <a:ext uri="{FF2B5EF4-FFF2-40B4-BE49-F238E27FC236}">
                <a16:creationId xmlns:a16="http://schemas.microsoft.com/office/drawing/2014/main" id="{50A29708-D82B-5B94-745F-7BC763FB9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44" y="5040907"/>
            <a:ext cx="1559065" cy="51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8" descr="Image result for sruc logo">
            <a:extLst>
              <a:ext uri="{FF2B5EF4-FFF2-40B4-BE49-F238E27FC236}">
                <a16:creationId xmlns:a16="http://schemas.microsoft.com/office/drawing/2014/main" id="{AE60AC9A-FB57-6923-A9A7-0B9726D1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674" y="4981956"/>
            <a:ext cx="777852" cy="77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Rc Group Logo - link to home page">
            <a:extLst>
              <a:ext uri="{FF2B5EF4-FFF2-40B4-BE49-F238E27FC236}">
                <a16:creationId xmlns:a16="http://schemas.microsoft.com/office/drawing/2014/main" id="{1A5B4900-1345-EE53-06FF-D9C9B728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42" y="5057206"/>
            <a:ext cx="1086113" cy="45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id="{E8940315-0274-4765-0F49-63C26977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2" y="4989261"/>
            <a:ext cx="2061195" cy="54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7643E976-D003-6EB7-E576-EE7215F46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23" y="4981956"/>
            <a:ext cx="1192348" cy="56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K Flour Millers | A new name for NABIM">
            <a:extLst>
              <a:ext uri="{FF2B5EF4-FFF2-40B4-BE49-F238E27FC236}">
                <a16:creationId xmlns:a16="http://schemas.microsoft.com/office/drawing/2014/main" id="{C758812B-199A-00D4-7565-A6CC0EB1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55" y="5854932"/>
            <a:ext cx="1585566" cy="6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12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E75E9-1E5E-98FE-9E0C-CFEE87656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EE03-0C8D-0993-BD0F-DF61482B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/>
          <a:lstStyle/>
          <a:p>
            <a:r>
              <a:rPr lang="en-US" sz="3200" dirty="0"/>
              <a:t>Why is the survey important?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04A9-4177-5393-2BEC-26E7249F7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8" y="1049525"/>
            <a:ext cx="10082522" cy="951705"/>
          </a:xfrm>
        </p:spPr>
        <p:txBody>
          <a:bodyPr>
            <a:normAutofit fontScale="85000" lnSpcReduction="2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sz="28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elivers pest and disease information essential to establishing consensus 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across key stakeholder groups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1800"/>
              </a:spcAft>
            </a:pPr>
            <a:endParaRPr lang="en-US" sz="2800" dirty="0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3000"/>
              </a:spcAft>
            </a:pPr>
            <a:endParaRPr lang="en-GB" dirty="0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Picture 2" descr="Academy for independent agronomists launched - Farmers Weekly">
            <a:extLst>
              <a:ext uri="{FF2B5EF4-FFF2-40B4-BE49-F238E27FC236}">
                <a16:creationId xmlns:a16="http://schemas.microsoft.com/office/drawing/2014/main" id="{4A6304A7-7892-D92B-A549-F2E50FD1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73" y="2288613"/>
            <a:ext cx="3745410" cy="195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64A36F-9F47-F590-99B9-74AD11BDCA6C}"/>
              </a:ext>
            </a:extLst>
          </p:cNvPr>
          <p:cNvSpPr txBox="1"/>
          <p:nvPr/>
        </p:nvSpPr>
        <p:spPr>
          <a:xfrm>
            <a:off x="1627973" y="2288613"/>
            <a:ext cx="255360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Farmers and advisers</a:t>
            </a:r>
          </a:p>
        </p:txBody>
      </p:sp>
      <p:pic>
        <p:nvPicPr>
          <p:cNvPr id="6176" name="Picture 32" descr="Data Analyst Career Path | LSU Online">
            <a:extLst>
              <a:ext uri="{FF2B5EF4-FFF2-40B4-BE49-F238E27FC236}">
                <a16:creationId xmlns:a16="http://schemas.microsoft.com/office/drawing/2014/main" id="{30670982-812A-5C48-8719-7E31CEC3A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53" y="2288906"/>
            <a:ext cx="3744134" cy="195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5874FF-E88C-D767-3471-52E6FE2057EA}"/>
              </a:ext>
            </a:extLst>
          </p:cNvPr>
          <p:cNvSpPr txBox="1"/>
          <p:nvPr/>
        </p:nvSpPr>
        <p:spPr>
          <a:xfrm>
            <a:off x="6138353" y="2293902"/>
            <a:ext cx="1168301" cy="3710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Industry</a:t>
            </a:r>
          </a:p>
        </p:txBody>
      </p:sp>
      <p:pic>
        <p:nvPicPr>
          <p:cNvPr id="6178" name="Picture 34" descr="How to hire a medical researcher - The Kolabtree Blog">
            <a:extLst>
              <a:ext uri="{FF2B5EF4-FFF2-40B4-BE49-F238E27FC236}">
                <a16:creationId xmlns:a16="http://schemas.microsoft.com/office/drawing/2014/main" id="{DA07104B-5831-CCB4-044A-1C81920F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73" y="4434110"/>
            <a:ext cx="3745410" cy="194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956CC9-1766-8F69-A6A1-193941AF1419}"/>
              </a:ext>
            </a:extLst>
          </p:cNvPr>
          <p:cNvSpPr txBox="1"/>
          <p:nvPr/>
        </p:nvSpPr>
        <p:spPr>
          <a:xfrm>
            <a:off x="1627973" y="4434110"/>
            <a:ext cx="158954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Researchers</a:t>
            </a:r>
          </a:p>
        </p:txBody>
      </p:sp>
      <p:pic>
        <p:nvPicPr>
          <p:cNvPr id="6180" name="Picture 36" descr="Sky UK extends capacity deal with SES | Capacity Media">
            <a:extLst>
              <a:ext uri="{FF2B5EF4-FFF2-40B4-BE49-F238E27FC236}">
                <a16:creationId xmlns:a16="http://schemas.microsoft.com/office/drawing/2014/main" id="{34504800-56AC-FB26-B019-7D142B441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53" y="4434898"/>
            <a:ext cx="3745409" cy="19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06C85C-30A3-69F5-43E3-1B7EB1D6497D}"/>
              </a:ext>
            </a:extLst>
          </p:cNvPr>
          <p:cNvSpPr txBox="1"/>
          <p:nvPr/>
        </p:nvSpPr>
        <p:spPr>
          <a:xfrm>
            <a:off x="6138353" y="4427818"/>
            <a:ext cx="178476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Policy makers</a:t>
            </a:r>
          </a:p>
        </p:txBody>
      </p:sp>
    </p:spTree>
    <p:extLst>
      <p:ext uri="{BB962C8B-B14F-4D97-AF65-F5344CB8AC3E}">
        <p14:creationId xmlns:p14="http://schemas.microsoft.com/office/powerpoint/2010/main" val="37154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5DE45-4551-3DDE-F91A-C2191FA78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E537-3998-6C7C-7C65-8D0D8B46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907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Farmers and advisers</a:t>
            </a:r>
            <a:endParaRPr lang="en-GB" sz="32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B708F-42D9-89E5-CA04-5A4DCA6C07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" y="1625600"/>
            <a:ext cx="6027280" cy="406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C5F1FA-7A63-30DC-4688-78CAEC0DB53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625600"/>
            <a:ext cx="6024878" cy="406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F1F6B-7042-2589-6F78-B9A3FF5EDCAF}"/>
              </a:ext>
            </a:extLst>
          </p:cNvPr>
          <p:cNvSpPr txBox="1"/>
          <p:nvPr/>
        </p:nvSpPr>
        <p:spPr>
          <a:xfrm>
            <a:off x="941399" y="1675024"/>
            <a:ext cx="46858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</a:t>
            </a:r>
            <a:r>
              <a:rPr lang="en-GB" b="1" dirty="0" err="1">
                <a:solidFill>
                  <a:schemeClr val="tx2"/>
                </a:solidFill>
              </a:rPr>
              <a:t>eptoria</a:t>
            </a:r>
            <a:r>
              <a:rPr lang="en-GB" b="1" dirty="0">
                <a:solidFill>
                  <a:schemeClr val="tx2"/>
                </a:solidFill>
              </a:rPr>
              <a:t> leaf blotch (</a:t>
            </a:r>
            <a:r>
              <a:rPr lang="en-GB" b="1" i="1" dirty="0" err="1">
                <a:solidFill>
                  <a:schemeClr val="tx2"/>
                </a:solidFill>
              </a:rPr>
              <a:t>Zymoseptoria</a:t>
            </a:r>
            <a:r>
              <a:rPr lang="en-GB" b="1" i="1" dirty="0">
                <a:solidFill>
                  <a:schemeClr val="tx2"/>
                </a:solidFill>
              </a:rPr>
              <a:t> tritici</a:t>
            </a:r>
            <a:r>
              <a:rPr lang="en-GB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58CE1-A5E1-6EFA-6F9D-EFF4C9332520}"/>
              </a:ext>
            </a:extLst>
          </p:cNvPr>
          <p:cNvSpPr txBox="1"/>
          <p:nvPr/>
        </p:nvSpPr>
        <p:spPr>
          <a:xfrm>
            <a:off x="8110048" y="1675024"/>
            <a:ext cx="1582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H</a:t>
            </a:r>
            <a:r>
              <a:rPr lang="en-GB" b="1" dirty="0" err="1">
                <a:solidFill>
                  <a:schemeClr val="tx2"/>
                </a:solidFill>
              </a:rPr>
              <a:t>ealthy</a:t>
            </a:r>
            <a:r>
              <a:rPr lang="en-GB" b="1" dirty="0">
                <a:solidFill>
                  <a:schemeClr val="tx2"/>
                </a:solidFill>
              </a:rPr>
              <a:t> crop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DA5526-4A06-FE0F-A1A0-AA8A5C42DF7A}"/>
              </a:ext>
            </a:extLst>
          </p:cNvPr>
          <p:cNvSpPr txBox="1">
            <a:spLocks/>
          </p:cNvSpPr>
          <p:nvPr/>
        </p:nvSpPr>
        <p:spPr>
          <a:xfrm>
            <a:off x="550863" y="365128"/>
            <a:ext cx="10802937" cy="73480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Enabling farmers and advisers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9E786-06C6-0D5D-2898-142AF0FB9383}"/>
              </a:ext>
            </a:extLst>
          </p:cNvPr>
          <p:cNvSpPr txBox="1"/>
          <p:nvPr/>
        </p:nvSpPr>
        <p:spPr>
          <a:xfrm>
            <a:off x="71120" y="6228080"/>
            <a:ext cx="878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Healthy and diseased plots in a field trial, Herefordshire, June 2019</a:t>
            </a:r>
            <a:endParaRPr lang="en-GB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97C6E-6CB7-F14F-5E58-F7ADC86A7CF2}"/>
              </a:ext>
            </a:extLst>
          </p:cNvPr>
          <p:cNvCxnSpPr/>
          <p:nvPr/>
        </p:nvCxnSpPr>
        <p:spPr>
          <a:xfrm>
            <a:off x="6096000" y="1452880"/>
            <a:ext cx="0" cy="4348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F7E48366-95FC-A650-ABF0-16BC88D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02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811A4-E6F6-6CAF-7335-72E96B77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6D2E-93CC-5168-9DBF-49268B505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Supporting industry</a:t>
            </a:r>
            <a:endParaRPr lang="en-GB" sz="32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74D7B-C4B0-CB53-780C-96953F09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DB3A97-6EEF-0277-D5F0-6F18767C7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438" y="1788161"/>
            <a:ext cx="3714674" cy="400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lose up of food&#10;&#10;Description automatically generated">
            <a:extLst>
              <a:ext uri="{FF2B5EF4-FFF2-40B4-BE49-F238E27FC236}">
                <a16:creationId xmlns:a16="http://schemas.microsoft.com/office/drawing/2014/main" id="{426B44E4-D6F6-AF8D-FC82-A0FC43D0B2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1" y="1788161"/>
            <a:ext cx="383667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4AA517-6DDE-6657-31C6-530012875E45}"/>
              </a:ext>
            </a:extLst>
          </p:cNvPr>
          <p:cNvSpPr txBox="1"/>
          <p:nvPr/>
        </p:nvSpPr>
        <p:spPr>
          <a:xfrm>
            <a:off x="71120" y="6228080"/>
            <a:ext cx="542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Clubroot infested fields in Shropshire, 2016</a:t>
            </a:r>
            <a:endParaRPr lang="en-GB" sz="1400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2BC40E8-D7BA-0AD2-F04D-06AD91B5A9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/>
          <a:stretch>
            <a:fillRect/>
          </a:stretch>
        </p:blipFill>
        <p:spPr bwMode="auto">
          <a:xfrm>
            <a:off x="7814709" y="1768932"/>
            <a:ext cx="4277119" cy="401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3BF033-C637-8845-57F1-7ABDEF6A1116}"/>
              </a:ext>
            </a:extLst>
          </p:cNvPr>
          <p:cNvCxnSpPr>
            <a:cxnSpLocks/>
          </p:cNvCxnSpPr>
          <p:nvPr/>
        </p:nvCxnSpPr>
        <p:spPr>
          <a:xfrm flipV="1">
            <a:off x="8646160" y="2987040"/>
            <a:ext cx="3312160" cy="1625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02957A-72E7-B89B-DD88-4F0B4295C17A}"/>
              </a:ext>
            </a:extLst>
          </p:cNvPr>
          <p:cNvSpPr txBox="1"/>
          <p:nvPr/>
        </p:nvSpPr>
        <p:spPr>
          <a:xfrm>
            <a:off x="7824869" y="1748613"/>
            <a:ext cx="18277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Resistant variety</a:t>
            </a:r>
            <a:endParaRPr lang="en-GB" sz="1600" b="1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4B0159-E1BF-5C55-83CD-3E549C783667}"/>
              </a:ext>
            </a:extLst>
          </p:cNvPr>
          <p:cNvSpPr txBox="1"/>
          <p:nvPr/>
        </p:nvSpPr>
        <p:spPr>
          <a:xfrm>
            <a:off x="10065509" y="5450107"/>
            <a:ext cx="20553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S</a:t>
            </a:r>
            <a:r>
              <a:rPr lang="en-GB" sz="1600" b="1" dirty="0" err="1">
                <a:solidFill>
                  <a:schemeClr val="tx2"/>
                </a:solidFill>
              </a:rPr>
              <a:t>usceptible</a:t>
            </a:r>
            <a:r>
              <a:rPr lang="en-GB" sz="1600" b="1" dirty="0">
                <a:solidFill>
                  <a:schemeClr val="tx2"/>
                </a:solidFill>
              </a:rPr>
              <a:t> variety</a:t>
            </a:r>
          </a:p>
        </p:txBody>
      </p:sp>
    </p:spTree>
    <p:extLst>
      <p:ext uri="{BB962C8B-B14F-4D97-AF65-F5344CB8AC3E}">
        <p14:creationId xmlns:p14="http://schemas.microsoft.com/office/powerpoint/2010/main" val="268007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6BAF-E6F5-26DB-16DF-35FE56102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D967-2F07-2FEA-A852-9E74DAE1D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Supplying research</a:t>
            </a:r>
            <a:endParaRPr lang="en-GB" sz="3200" dirty="0"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8E7CD8-F996-6003-A0DC-39855D65BD6C}"/>
              </a:ext>
            </a:extLst>
          </p:cNvPr>
          <p:cNvSpPr txBox="1">
            <a:spLocks/>
          </p:cNvSpPr>
          <p:nvPr/>
        </p:nvSpPr>
        <p:spPr>
          <a:xfrm>
            <a:off x="996587" y="1173761"/>
            <a:ext cx="9604737" cy="5019281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Survey data sets and pathogen resources recently made available</a:t>
            </a:r>
          </a:p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Pathogen isolates provided for: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Resistance monitoring studies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Plant b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reeder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screening trials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Agrochemical company product development trials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PhD studentships</a:t>
            </a:r>
          </a:p>
          <a:p>
            <a:pPr marL="457200" lvl="1" indent="0">
              <a:spcAft>
                <a:spcPts val="600"/>
              </a:spcAft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sets provided for: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Developing disease risk forecasting models &amp; decision support tools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Regional risk maps for advisory services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Epidemiology studies</a:t>
            </a:r>
          </a:p>
          <a:p>
            <a:pPr lvl="1"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Scenario modelling of climate change impacts</a:t>
            </a:r>
          </a:p>
          <a:p>
            <a:pPr lvl="1"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Evaluation of IPM strategies and agronomy interventions</a:t>
            </a:r>
          </a:p>
          <a:p>
            <a:pPr lvl="1">
              <a:spcAft>
                <a:spcPts val="600"/>
              </a:spcAft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3" name="Picture 2" descr="A picture containing asparagus, artichoke, vegetable, fresh&#10;&#10;Description automatically generated">
            <a:extLst>
              <a:ext uri="{FF2B5EF4-FFF2-40B4-BE49-F238E27FC236}">
                <a16:creationId xmlns:a16="http://schemas.microsoft.com/office/drawing/2014/main" id="{8393863E-A92E-A37D-E9C8-7713536969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06" y="3998307"/>
            <a:ext cx="2211458" cy="1871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4FC3E7-8370-937E-3A3F-7D214A80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01571-E543-83C4-7109-B27E88D4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006" y="1920240"/>
            <a:ext cx="2230301" cy="195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6BD14-B450-C64E-B85F-8FBBCFE87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C5CA-4A87-8411-C490-9B920BD5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Defra (and wider) policy relevance</a:t>
            </a:r>
            <a:endParaRPr lang="en-GB" sz="3200" dirty="0"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531B-9AA3-A38F-02FC-4D32D209EFB8}"/>
              </a:ext>
            </a:extLst>
          </p:cNvPr>
          <p:cNvSpPr txBox="1">
            <a:spLocks/>
          </p:cNvSpPr>
          <p:nvPr/>
        </p:nvSpPr>
        <p:spPr>
          <a:xfrm>
            <a:off x="844187" y="1004294"/>
            <a:ext cx="11276693" cy="5294906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Plant Health &amp; Biosecurity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Plant Biosecurity Strategy (2023–2028)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Plant Health Research and Development Plan (2023–2028)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International Action Plan for Plant Health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Pesticide regulation and IPM</a:t>
            </a:r>
          </a:p>
          <a:p>
            <a:pPr lvl="1">
              <a:spcAft>
                <a:spcPts val="600"/>
              </a:spcAft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Pesticides National Action Plan (NAP) 2025</a:t>
            </a:r>
          </a:p>
          <a:p>
            <a:pPr lvl="1">
              <a:spcAft>
                <a:spcPts val="600"/>
              </a:spcAft>
            </a:pP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Catchment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Sensitive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Farming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(CSF)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Environmental Improvement Plan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Food Security Strategy, assimilated Regulation (EC) No 1107/2009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Plant Protection Products (Sustainable Use) Regulations 2012 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fr-FR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12BAA-8692-6231-55BA-919AADAE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4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CB081-4EA4-F190-7222-C9CCF76C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CE021-6EDD-2E10-840D-A41F27B1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Defra (and wider) policy relevance</a:t>
            </a:r>
            <a:endParaRPr lang="en-GB" sz="3200" dirty="0"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D53F68-DCBD-BDE3-C3AA-2B55F337AE58}"/>
              </a:ext>
            </a:extLst>
          </p:cNvPr>
          <p:cNvSpPr txBox="1">
            <a:spLocks/>
          </p:cNvSpPr>
          <p:nvPr/>
        </p:nvSpPr>
        <p:spPr>
          <a:xfrm>
            <a:off x="844187" y="1004294"/>
            <a:ext cx="11276693" cy="4990106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Food security &amp; sustainable farming </a:t>
            </a:r>
          </a:p>
          <a:p>
            <a:pPr lvl="1">
              <a:spcAft>
                <a:spcPts val="600"/>
              </a:spcAft>
            </a:pP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Environmental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Improvement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Plan (2025)</a:t>
            </a:r>
          </a:p>
          <a:p>
            <a:pPr lvl="1">
              <a:spcAft>
                <a:spcPts val="600"/>
              </a:spcAft>
            </a:pP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Sustainable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Farming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Incentive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(SFI) &amp;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Environmental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Land Management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Schemes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ELMs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Food Security and Supply Resilience Strategy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Climate adaption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UK Climate Change Framework (including Climate Change Act)</a:t>
            </a:r>
          </a:p>
          <a:p>
            <a:pPr lvl="1">
              <a:spcAft>
                <a:spcPts val="600"/>
              </a:spcAft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National Adaptation Programme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Defra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Open Data Strategy and Evidence Action plans</a:t>
            </a:r>
          </a:p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R&amp;D strategy teams</a:t>
            </a:r>
          </a:p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Genetic Improvement Networks</a:t>
            </a:r>
          </a:p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Defra Science Strategy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rop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 improvement networks &amp; AHDB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9FED4-F7C9-F8A3-EBB4-19F08D8D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F5033-8719-D0A1-ABEB-CFE0EAF3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3AD4-43D3-4C9C-EE62-DC171770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492443"/>
          </a:xfrm>
        </p:spPr>
        <p:txBody>
          <a:bodyPr>
            <a:normAutofit fontScale="90000"/>
          </a:bodyPr>
          <a:lstStyle/>
          <a:p>
            <a:r>
              <a:rPr lang="en-US" sz="3200">
                <a:latin typeface="Arial" panose="020B0604020202020204" pitchFamily="34" charset="0"/>
              </a:rPr>
              <a:t>Brief methodology</a:t>
            </a:r>
            <a:endParaRPr lang="en-GB" sz="3200" dirty="0"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50CB3E-158E-76A9-E2A8-61FC92848DD7}"/>
              </a:ext>
            </a:extLst>
          </p:cNvPr>
          <p:cNvSpPr txBox="1">
            <a:spLocks/>
          </p:cNvSpPr>
          <p:nvPr/>
        </p:nvSpPr>
        <p:spPr>
          <a:xfrm>
            <a:off x="996587" y="1173761"/>
            <a:ext cx="9604737" cy="5019281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250-300 wheat fields &amp; 85-100 oilseed rape fields surveyed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Crops sampled at defined physiological growth stages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plants assessed from a traverse across the field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All diseases assessed, by individual plant part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reported as:</a:t>
            </a:r>
          </a:p>
          <a:p>
            <a:pPr lvl="1">
              <a:spcAft>
                <a:spcPts val="60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Crop incidence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 the proportion of crops affected by a disease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rgbClr val="5B9BD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e.g., septoria was found in 90% of surveyed crops</a:t>
            </a:r>
          </a:p>
          <a:p>
            <a:pPr lvl="1">
              <a:spcAft>
                <a:spcPts val="600"/>
              </a:spcAft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Plant incidence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 the proportion of affected plants within a crop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e.g., 52% of plants within the crop had septoria</a:t>
            </a:r>
          </a:p>
          <a:p>
            <a:pPr lvl="1">
              <a:spcAft>
                <a:spcPts val="60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Severity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– the proportion of plant part affected by disease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rgbClr val="5B9BD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e.g., the flag leaf had 10% septoria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2794-C0CF-625B-BDF0-3B5D514D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C5790-C5B4-3DAB-2397-F3C4C03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58" y="1361439"/>
            <a:ext cx="2404374" cy="214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117FA9E3-89B8-3227-0CD1-BA42E78ED3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32"/>
          <a:stretch>
            <a:fillRect/>
          </a:stretch>
        </p:blipFill>
        <p:spPr>
          <a:xfrm>
            <a:off x="9481458" y="3821146"/>
            <a:ext cx="2404375" cy="21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0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438058"/>
              </p:ext>
            </p:extLst>
          </p:nvPr>
        </p:nvGraphicFramePr>
        <p:xfrm>
          <a:off x="-5" y="3293215"/>
          <a:ext cx="12192000" cy="46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0638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Oct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Nov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Dec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Jan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Feb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Mar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Apr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May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Jun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Jul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Aug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Sept</a:t>
                      </a:r>
                      <a:endParaRPr lang="en-GB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77C6271E-5782-4845-B117-70C8C4021B30}"/>
              </a:ext>
            </a:extLst>
          </p:cNvPr>
          <p:cNvSpPr txBox="1"/>
          <p:nvPr/>
        </p:nvSpPr>
        <p:spPr>
          <a:xfrm>
            <a:off x="5618559" y="1352005"/>
            <a:ext cx="179611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Aphids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Natural enemies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Pollen beetle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Seed weevil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Stem weevil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TuYV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5507E4-9BA9-422B-B75D-964BE155F23F}"/>
              </a:ext>
            </a:extLst>
          </p:cNvPr>
          <p:cNvSpPr txBox="1"/>
          <p:nvPr/>
        </p:nvSpPr>
        <p:spPr>
          <a:xfrm>
            <a:off x="1193992" y="1646343"/>
            <a:ext cx="168400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Diseases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Aphids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Natural enemies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CSFB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6790BB-4A12-425C-8BAE-AF67457D1ADC}"/>
              </a:ext>
            </a:extLst>
          </p:cNvPr>
          <p:cNvSpPr txBox="1"/>
          <p:nvPr/>
        </p:nvSpPr>
        <p:spPr>
          <a:xfrm>
            <a:off x="4478077" y="1843541"/>
            <a:ext cx="113241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Diseases CSFB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890A66-3BEE-42FE-B9A7-813FB29289AD}"/>
              </a:ext>
            </a:extLst>
          </p:cNvPr>
          <p:cNvCxnSpPr>
            <a:cxnSpLocks/>
          </p:cNvCxnSpPr>
          <p:nvPr/>
        </p:nvCxnSpPr>
        <p:spPr>
          <a:xfrm>
            <a:off x="5067367" y="2390775"/>
            <a:ext cx="0" cy="66997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7404151-6A65-4C11-B681-6EC4DC7CC869}"/>
              </a:ext>
            </a:extLst>
          </p:cNvPr>
          <p:cNvSpPr txBox="1"/>
          <p:nvPr/>
        </p:nvSpPr>
        <p:spPr>
          <a:xfrm>
            <a:off x="8507210" y="1872880"/>
            <a:ext cx="104027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Diseases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375ABB7-F637-4DF6-A294-EE3831BA7A0A}"/>
              </a:ext>
            </a:extLst>
          </p:cNvPr>
          <p:cNvCxnSpPr>
            <a:cxnSpLocks/>
          </p:cNvCxnSpPr>
          <p:nvPr/>
        </p:nvCxnSpPr>
        <p:spPr>
          <a:xfrm>
            <a:off x="9029767" y="2218826"/>
            <a:ext cx="0" cy="864697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F3771D4-E3AE-4A26-B131-BE38A5122B65}"/>
              </a:ext>
            </a:extLst>
          </p:cNvPr>
          <p:cNvSpPr txBox="1"/>
          <p:nvPr/>
        </p:nvSpPr>
        <p:spPr>
          <a:xfrm>
            <a:off x="8252383" y="4812015"/>
            <a:ext cx="185459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Diseases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BYDV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Lodging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Blackgrass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8981-7BFB-4D44-9414-D3D4CDDDA3F3}"/>
              </a:ext>
            </a:extLst>
          </p:cNvPr>
          <p:cNvCxnSpPr>
            <a:cxnSpLocks/>
          </p:cNvCxnSpPr>
          <p:nvPr/>
        </p:nvCxnSpPr>
        <p:spPr>
          <a:xfrm flipH="1">
            <a:off x="9179681" y="3973614"/>
            <a:ext cx="66" cy="82609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61FB169F-0A57-43AA-9E12-478B9EBC49FF}"/>
              </a:ext>
            </a:extLst>
          </p:cNvPr>
          <p:cNvSpPr/>
          <p:nvPr/>
        </p:nvSpPr>
        <p:spPr>
          <a:xfrm rot="16200000">
            <a:off x="1978306" y="2980119"/>
            <a:ext cx="210632" cy="328557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A2F8D0-C8E0-482B-B8B3-4C0116F2F22C}"/>
              </a:ext>
            </a:extLst>
          </p:cNvPr>
          <p:cNvCxnSpPr>
            <a:cxnSpLocks/>
          </p:cNvCxnSpPr>
          <p:nvPr/>
        </p:nvCxnSpPr>
        <p:spPr>
          <a:xfrm>
            <a:off x="2086042" y="2771276"/>
            <a:ext cx="0" cy="349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6565880-D0B0-4FE1-A191-7A372074AF20}"/>
              </a:ext>
            </a:extLst>
          </p:cNvPr>
          <p:cNvSpPr/>
          <p:nvPr/>
        </p:nvSpPr>
        <p:spPr>
          <a:xfrm rot="16200000">
            <a:off x="4959631" y="2999169"/>
            <a:ext cx="210632" cy="328557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17229195-0D03-4D4E-9238-9DBC0793CDA7}"/>
              </a:ext>
            </a:extLst>
          </p:cNvPr>
          <p:cNvSpPr/>
          <p:nvPr/>
        </p:nvSpPr>
        <p:spPr>
          <a:xfrm rot="16200000">
            <a:off x="5978806" y="2989644"/>
            <a:ext cx="210632" cy="328557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CC40DB-D918-4C41-B9E0-D1EFA4F97DD1}"/>
              </a:ext>
            </a:extLst>
          </p:cNvPr>
          <p:cNvCxnSpPr>
            <a:cxnSpLocks/>
          </p:cNvCxnSpPr>
          <p:nvPr/>
        </p:nvCxnSpPr>
        <p:spPr>
          <a:xfrm>
            <a:off x="6086542" y="2771276"/>
            <a:ext cx="0" cy="349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Brace 36">
            <a:extLst>
              <a:ext uri="{FF2B5EF4-FFF2-40B4-BE49-F238E27FC236}">
                <a16:creationId xmlns:a16="http://schemas.microsoft.com/office/drawing/2014/main" id="{796D9E3B-B2B2-4BCB-AC06-AC32D6755EC8}"/>
              </a:ext>
            </a:extLst>
          </p:cNvPr>
          <p:cNvSpPr/>
          <p:nvPr/>
        </p:nvSpPr>
        <p:spPr>
          <a:xfrm rot="16200000">
            <a:off x="8922031" y="2989644"/>
            <a:ext cx="210632" cy="328557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A0B778EA-2CBC-4C35-96CB-DE5E1D6F0657}"/>
              </a:ext>
            </a:extLst>
          </p:cNvPr>
          <p:cNvSpPr/>
          <p:nvPr/>
        </p:nvSpPr>
        <p:spPr>
          <a:xfrm rot="5400000">
            <a:off x="9074431" y="3704019"/>
            <a:ext cx="210632" cy="328557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142CE01-9FAD-4897-877B-8141451F00F3}"/>
              </a:ext>
            </a:extLst>
          </p:cNvPr>
          <p:cNvSpPr txBox="1">
            <a:spLocks/>
          </p:cNvSpPr>
          <p:nvPr/>
        </p:nvSpPr>
        <p:spPr>
          <a:xfrm>
            <a:off x="588328" y="363044"/>
            <a:ext cx="10802937" cy="73480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5FAA"/>
                </a:solidFill>
                <a:latin typeface="Arial"/>
              </a:rPr>
              <a:t>What data are available?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5FAA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026" name="Picture 2" descr="Oilseed rape is still the only real ...">
            <a:extLst>
              <a:ext uri="{FF2B5EF4-FFF2-40B4-BE49-F238E27FC236}">
                <a16:creationId xmlns:a16="http://schemas.microsoft.com/office/drawing/2014/main" id="{DE2C4EC4-4C34-1F94-3A98-183D1804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901" y="841991"/>
            <a:ext cx="1659966" cy="221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-up of a plant&#10;&#10;AI-generated content may be incorrect.">
            <a:extLst>
              <a:ext uri="{FF2B5EF4-FFF2-40B4-BE49-F238E27FC236}">
                <a16:creationId xmlns:a16="http://schemas.microsoft.com/office/drawing/2014/main" id="{D6E7308F-F142-5FE4-0BFD-0F898F391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3" y="4512004"/>
            <a:ext cx="1684390" cy="2245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FC752-A6B8-01EA-90EA-3F3745091A2A}"/>
              </a:ext>
            </a:extLst>
          </p:cNvPr>
          <p:cNvSpPr txBox="1">
            <a:spLocks/>
          </p:cNvSpPr>
          <p:nvPr/>
        </p:nvSpPr>
        <p:spPr>
          <a:xfrm>
            <a:off x="6028423" y="837961"/>
            <a:ext cx="4747407" cy="491020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Oilseed rape: 1982 - present 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ABB03D-B720-E774-987C-C1B49BC680CA}"/>
              </a:ext>
            </a:extLst>
          </p:cNvPr>
          <p:cNvSpPr txBox="1">
            <a:spLocks/>
          </p:cNvSpPr>
          <p:nvPr/>
        </p:nvSpPr>
        <p:spPr>
          <a:xfrm>
            <a:off x="2035996" y="4644703"/>
            <a:ext cx="3702587" cy="491020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lang="en-US" sz="2400" dirty="0">
                <a:solidFill>
                  <a:srgbClr val="5B9BD5"/>
                </a:solidFill>
                <a:latin typeface="Arial"/>
              </a:rPr>
              <a:t>Wheat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1970 - present 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D1A7C-58B9-D763-8F2A-8274BFDA7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46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9779-6214-4F4D-8365-1743A113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Agronomic information to accompany field observations</a:t>
            </a:r>
            <a:br>
              <a:rPr lang="en-US" sz="3200" dirty="0"/>
            </a:b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E1D0-A680-455D-B473-2584ED76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587" y="1173761"/>
            <a:ext cx="9419621" cy="501928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Field location (precise location is never disclosed)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Area of field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Variety &amp; sowing date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Previous cropping (4 years)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Handling of previous crop debris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Field cultivation techniques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Seed origin (farm saved or certified)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All pre and post emergence pesticide inputs: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Product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Dose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Application date and/or crop growth stage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Close-up of a wheat field&#10;&#10;Description automatically generated">
            <a:extLst>
              <a:ext uri="{FF2B5EF4-FFF2-40B4-BE49-F238E27FC236}">
                <a16:creationId xmlns:a16="http://schemas.microsoft.com/office/drawing/2014/main" id="{2D7A34EA-21B9-D90A-6673-DA8C0FD57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60" y="1941646"/>
            <a:ext cx="3545840" cy="1933952"/>
          </a:xfrm>
          <a:prstGeom prst="rect">
            <a:avLst/>
          </a:prstGeom>
        </p:spPr>
      </p:pic>
      <p:pic>
        <p:nvPicPr>
          <p:cNvPr id="5" name="Picture 4" descr="A field of yellow flowers&#10;&#10;AI-generated content may be incorrect.">
            <a:extLst>
              <a:ext uri="{FF2B5EF4-FFF2-40B4-BE49-F238E27FC236}">
                <a16:creationId xmlns:a16="http://schemas.microsoft.com/office/drawing/2014/main" id="{EBA26006-AC31-9EEE-3AC4-40F9CBD08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60" y="4169411"/>
            <a:ext cx="3545840" cy="199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92736-9FFD-1E78-D3C8-987A10C9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64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2A977-F324-502A-736B-D0C1494B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A2C3-EA94-5A68-BC93-30D64D7B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/>
          <a:lstStyle/>
          <a:p>
            <a:r>
              <a:rPr lang="en-US" sz="3200" dirty="0"/>
              <a:t>How do I access the data?</a:t>
            </a:r>
            <a:endParaRPr lang="en-GB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D37B7-BFD7-294B-AF18-94A6467C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6" t="17981" r="2076" b="9283"/>
          <a:stretch/>
        </p:blipFill>
        <p:spPr>
          <a:xfrm>
            <a:off x="248082" y="1245741"/>
            <a:ext cx="11695835" cy="4949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CD3184-2CC9-D049-F926-11E29F9A6F5A}"/>
              </a:ext>
            </a:extLst>
          </p:cNvPr>
          <p:cNvSpPr txBox="1"/>
          <p:nvPr/>
        </p:nvSpPr>
        <p:spPr>
          <a:xfrm>
            <a:off x="248082" y="6031207"/>
            <a:ext cx="552279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sng" strike="noStrike" kern="1200" cap="none" spc="0" normalizeH="0" baseline="0" noProof="0" dirty="0">
                <a:ln>
                  <a:noFill/>
                </a:ln>
                <a:solidFill>
                  <a:srgbClr val="005FA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www.pestanddiseasesurvey.co.uk</a:t>
            </a:r>
          </a:p>
        </p:txBody>
      </p:sp>
    </p:spTree>
    <p:extLst>
      <p:ext uri="{BB962C8B-B14F-4D97-AF65-F5344CB8AC3E}">
        <p14:creationId xmlns:p14="http://schemas.microsoft.com/office/powerpoint/2010/main" val="18797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B5E15-86AF-AB66-89AA-6A356CD5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06FE-FBB0-0242-598B-45D20F09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/>
          <a:lstStyle/>
          <a:p>
            <a:r>
              <a:rPr lang="en-US" sz="3200" dirty="0"/>
              <a:t>Interactive platform 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8CB62-BFD1-656F-7C08-650EBDE8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50" t="16037" r="17834" b="12390"/>
          <a:stretch>
            <a:fillRect/>
          </a:stretch>
        </p:blipFill>
        <p:spPr>
          <a:xfrm>
            <a:off x="1137920" y="878767"/>
            <a:ext cx="9052560" cy="56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1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3691C-2CEE-C61F-6A74-8E6E9202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8C6A-FF10-1CE9-5993-035279CB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/>
          <a:lstStyle/>
          <a:p>
            <a:r>
              <a:rPr lang="en-US" sz="3200" dirty="0"/>
              <a:t>Interactive platform: wheat (1970 – present)</a:t>
            </a:r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C4CB1-3940-F787-BAEB-B92FBDA1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33" t="16038" r="20250" b="12000"/>
          <a:stretch>
            <a:fillRect/>
          </a:stretch>
        </p:blipFill>
        <p:spPr>
          <a:xfrm>
            <a:off x="101599" y="1838960"/>
            <a:ext cx="5994401" cy="4013200"/>
          </a:xfrm>
          <a:prstGeom prst="rect">
            <a:avLst/>
          </a:prstGeom>
          <a:ln>
            <a:solidFill>
              <a:schemeClr val="tx2">
                <a:lumMod val="65000"/>
                <a:lumOff val="3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57C2C4-5F19-F164-49CB-1E9E2E4506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83" t="16038" r="20334" b="12444"/>
          <a:stretch>
            <a:fillRect/>
          </a:stretch>
        </p:blipFill>
        <p:spPr>
          <a:xfrm>
            <a:off x="6156958" y="1838960"/>
            <a:ext cx="5953762" cy="4013200"/>
          </a:xfrm>
          <a:prstGeom prst="rect">
            <a:avLst/>
          </a:prstGeom>
          <a:ln>
            <a:solidFill>
              <a:schemeClr val="tx2">
                <a:lumMod val="65000"/>
                <a:lumOff val="3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99BC9D-6589-6A9E-8700-35BEF7F2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25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587A7-B18B-678A-DB7C-A285BE7E8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9923-B8C4-335C-2C98-8D417C3B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/>
          <a:lstStyle/>
          <a:p>
            <a:r>
              <a:rPr lang="en-US" sz="3200" dirty="0"/>
              <a:t>Download the data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D24B-7E7F-FB6B-25C0-CFDD214D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6" t="16038" r="18821" b="14963"/>
          <a:stretch>
            <a:fillRect/>
          </a:stretch>
        </p:blipFill>
        <p:spPr>
          <a:xfrm>
            <a:off x="1330960" y="1282810"/>
            <a:ext cx="9093200" cy="4731910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A51B2E-A113-DFE6-BDD0-8AB111CC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7709A6-16DB-43ED-AA97-B5518B97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Our analysis of the data so far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846CF-E5D3-C37F-6532-2A98703D0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52233"/>
            <a:ext cx="10802937" cy="4692649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What determines disease severity in commercial fields?</a:t>
            </a:r>
          </a:p>
          <a:p>
            <a:pPr lvl="1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Cultivar resistance, fungicide programme, sowing date, weather, previous crop, sampling data/sampling growth stage, seed origin</a:t>
            </a:r>
          </a:p>
          <a:p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Cultivar resistance rating</a:t>
            </a:r>
          </a:p>
          <a:p>
            <a:pPr lvl="1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Is resistance rating correlated with disease severity in the field?</a:t>
            </a:r>
          </a:p>
          <a:p>
            <a:pPr lvl="1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Do growers select cultivars on basis of resistance rating?</a:t>
            </a:r>
          </a:p>
          <a:p>
            <a:pPr lvl="1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Do growers adjust their fungicide </a:t>
            </a:r>
            <a:r>
              <a:rPr lang="en-US" dirty="0" err="1">
                <a:solidFill>
                  <a:schemeClr val="tx2">
                    <a:lumMod val="85000"/>
                    <a:lumOff val="15000"/>
                  </a:schemeClr>
                </a:solidFill>
              </a:rPr>
              <a:t>programme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according to the resistance rating?</a:t>
            </a:r>
          </a:p>
          <a:p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Fungicide use</a:t>
            </a:r>
          </a:p>
          <a:p>
            <a:pPr lvl="1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Do growers adjust treatment </a:t>
            </a:r>
            <a:r>
              <a:rPr lang="en-US" dirty="0" err="1">
                <a:solidFill>
                  <a:schemeClr val="tx2">
                    <a:lumMod val="85000"/>
                    <a:lumOff val="15000"/>
                  </a:schemeClr>
                </a:solidFill>
              </a:rPr>
              <a:t>programmes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when fungicide resistance develops?</a:t>
            </a:r>
          </a:p>
          <a:p>
            <a:endParaRPr lang="en-GB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7EABE-F7E4-ECDD-7554-062BD7D5E9BD}"/>
              </a:ext>
            </a:extLst>
          </p:cNvPr>
          <p:cNvSpPr txBox="1"/>
          <p:nvPr/>
        </p:nvSpPr>
        <p:spPr>
          <a:xfrm>
            <a:off x="550863" y="6127035"/>
            <a:ext cx="101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Van den Bosch </a:t>
            </a:r>
            <a:r>
              <a:rPr lang="en-US" i="1" dirty="0">
                <a:solidFill>
                  <a:schemeClr val="tx2"/>
                </a:solidFill>
              </a:rPr>
              <a:t>et al.,</a:t>
            </a:r>
            <a:r>
              <a:rPr lang="en-US" dirty="0">
                <a:solidFill>
                  <a:schemeClr val="tx2"/>
                </a:solidFill>
              </a:rPr>
              <a:t> (2025);    Sims </a:t>
            </a:r>
            <a:r>
              <a:rPr lang="en-US" i="1" dirty="0">
                <a:solidFill>
                  <a:schemeClr val="tx2"/>
                </a:solidFill>
              </a:rPr>
              <a:t>et al., </a:t>
            </a:r>
            <a:r>
              <a:rPr lang="en-US" dirty="0">
                <a:solidFill>
                  <a:schemeClr val="tx2"/>
                </a:solidFill>
              </a:rPr>
              <a:t>(2025);    Helps </a:t>
            </a:r>
            <a:r>
              <a:rPr lang="en-US" i="1" dirty="0">
                <a:solidFill>
                  <a:schemeClr val="tx2"/>
                </a:solidFill>
              </a:rPr>
              <a:t>et al., </a:t>
            </a:r>
            <a:r>
              <a:rPr lang="en-US" dirty="0">
                <a:solidFill>
                  <a:schemeClr val="tx2"/>
                </a:solidFill>
              </a:rPr>
              <a:t>(2025)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CA33D-26C2-5D84-FFD2-9EB4A4D1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3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59EF8-BADD-A6ED-D821-39225B25C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8A76-F0E6-1F08-0035-DD33AF1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8"/>
            <a:ext cx="10802937" cy="734802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Caveats (from Defra)</a:t>
            </a:r>
            <a:br>
              <a:rPr lang="en-US" sz="3200" dirty="0">
                <a:highlight>
                  <a:srgbClr val="FFFF00"/>
                </a:highlight>
              </a:rPr>
            </a:br>
            <a:endParaRPr lang="en-GB" sz="3200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7E724-3D88-F805-C00D-BC855D5A5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44" y="1183921"/>
            <a:ext cx="10545173" cy="5019281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Only the mean national and/or regional data that are publicly available on the website can be used</a:t>
            </a:r>
          </a:p>
          <a:p>
            <a:pPr marL="0" indent="0" algn="just">
              <a:spcAft>
                <a:spcPts val="600"/>
              </a:spcAft>
              <a:buNone/>
            </a:pPr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Requests for higher resolution data will not be approved for this competition</a:t>
            </a:r>
          </a:p>
          <a:p>
            <a:pPr algn="just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Contestants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recognise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that the data are being used in hypothetical scenarios to test a model(s) for an exercise which does not necessarily represent real life</a:t>
            </a:r>
          </a:p>
          <a:p>
            <a:pPr algn="just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Any planned outputs such as publications or articles must be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authorised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by Defra prior to publication</a:t>
            </a:r>
          </a:p>
          <a:p>
            <a:pPr algn="just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Defra must be acknowledged in outputs and KE activities</a:t>
            </a:r>
          </a:p>
          <a:p>
            <a:pPr algn="just">
              <a:spcAft>
                <a:spcPts val="600"/>
              </a:spcAft>
            </a:pPr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6F733-3B6A-3451-05E3-76F59BA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5" y="6170299"/>
            <a:ext cx="2169675" cy="38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4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2D481-3C58-DC60-A1B8-75AD2BC15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5CCE-59E6-BBA5-069D-44C10C04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C298D-8232-4FE5-A95D-CCEDDCB4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F59EC7-497B-0024-0440-DCDE98201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22362"/>
              </p:ext>
            </p:extLst>
          </p:nvPr>
        </p:nvGraphicFramePr>
        <p:xfrm>
          <a:off x="838200" y="1690688"/>
          <a:ext cx="10515600" cy="4320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191">
                  <a:extLst>
                    <a:ext uri="{9D8B030D-6E8A-4147-A177-3AD203B41FA5}">
                      <a16:colId xmlns:a16="http://schemas.microsoft.com/office/drawing/2014/main" val="1689578327"/>
                    </a:ext>
                  </a:extLst>
                </a:gridCol>
                <a:gridCol w="4172287">
                  <a:extLst>
                    <a:ext uri="{9D8B030D-6E8A-4147-A177-3AD203B41FA5}">
                      <a16:colId xmlns:a16="http://schemas.microsoft.com/office/drawing/2014/main" val="3086280129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3143519655"/>
                    </a:ext>
                  </a:extLst>
                </a:gridCol>
              </a:tblGrid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Timings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Activity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Description 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29859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9:30-10:00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Arrivals &amp; Registration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815294765"/>
                  </a:ext>
                </a:extLst>
              </a:tr>
              <a:tr h="71199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10:00-10:15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Introduction from the SPHERE-PPL Team - 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Meet the team and an introduction to the vision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45761803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10:15-10:40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1 - Julie Smith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ADAS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348547975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10:40-11:00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2 - Robin Freeman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ZSL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8875578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11:00-11:25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119678865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11:25-11:35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Rich Wood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Forecasting Severe System Pressure in the NHS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368621506"/>
                  </a:ext>
                </a:extLst>
              </a:tr>
              <a:tr h="71199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11:35-12:20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1 - Identifying key challenges in environmental science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508225494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12:20-12:50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2-minute presentations on challenges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717647720"/>
                  </a:ext>
                </a:extLst>
              </a:tr>
              <a:tr h="36200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12:50-13:50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Lunch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19258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22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6664423"/>
            <a:ext cx="12192000" cy="122358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6761408"/>
            <a:ext cx="12192000" cy="122358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964"/>
            <a:ext cx="12192000" cy="68383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180109"/>
            <a:ext cx="12192000" cy="180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2F17C17-727B-4231-9E61-74BD29405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566" y="6451"/>
            <a:ext cx="1027218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40000"/>
              <a:buFont typeface="Wingdings" panose="05000000000000000000" pitchFamily="2" charset="2"/>
              <a:buChar char="n"/>
              <a:defRPr sz="3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40000"/>
              <a:buFont typeface="Wingdings" panose="05000000000000000000" pitchFamily="2" charset="2"/>
              <a:buChar char="n"/>
              <a:defRPr sz="28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40000"/>
              <a:buFont typeface="Wingdings" panose="05000000000000000000" pitchFamily="2" charset="2"/>
              <a:buChar char="n"/>
              <a:defRPr sz="26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40000"/>
              <a:buFont typeface="Wingdings" panose="05000000000000000000" pitchFamily="2" charset="2"/>
              <a:buChar char="n"/>
              <a:defRPr sz="24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40000"/>
              <a:buFont typeface="Wingdings" panose="05000000000000000000" pitchFamily="2" charset="2"/>
              <a:buChar char="n"/>
              <a:defRPr sz="22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panose="05000000000000000000" pitchFamily="2" charset="2"/>
              <a:buChar char="n"/>
              <a:defRPr sz="22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panose="05000000000000000000" pitchFamily="2" charset="2"/>
              <a:buChar char="n"/>
              <a:defRPr sz="22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panose="05000000000000000000" pitchFamily="2" charset="2"/>
              <a:buChar char="n"/>
              <a:defRPr sz="22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panose="05000000000000000000" pitchFamily="2" charset="2"/>
              <a:buChar char="n"/>
              <a:defRPr sz="22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800" dirty="0">
                <a:solidFill>
                  <a:prstClr val="white"/>
                </a:solidFill>
              </a:rPr>
              <a:t>Thank you</a:t>
            </a:r>
            <a:endParaRPr kumimoji="0" lang="en-GB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CCEF0-7334-4FAF-9633-ABA02EB1E6EE}"/>
              </a:ext>
            </a:extLst>
          </p:cNvPr>
          <p:cNvSpPr txBox="1"/>
          <p:nvPr/>
        </p:nvSpPr>
        <p:spPr>
          <a:xfrm>
            <a:off x="2409030" y="1510948"/>
            <a:ext cx="70866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pestanddiseasesurvey@adas.co.uk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C226B-47FD-4A09-A2FB-F05D88B10C81}"/>
              </a:ext>
            </a:extLst>
          </p:cNvPr>
          <p:cNvSpPr txBox="1"/>
          <p:nvPr/>
        </p:nvSpPr>
        <p:spPr>
          <a:xfrm>
            <a:off x="2833687" y="2154102"/>
            <a:ext cx="6524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u="sng" dirty="0">
                <a:solidFill>
                  <a:schemeClr val="bg1"/>
                </a:solidFill>
              </a:rPr>
              <a:t>www.pestanddiseasesurvey.co.uk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EC8D7-9550-461B-9514-FCE543E01DBF}"/>
              </a:ext>
            </a:extLst>
          </p:cNvPr>
          <p:cNvSpPr txBox="1"/>
          <p:nvPr/>
        </p:nvSpPr>
        <p:spPr>
          <a:xfrm>
            <a:off x="2833686" y="2821911"/>
            <a:ext cx="6524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</a:rPr>
              <a:t>@</a:t>
            </a:r>
            <a:r>
              <a:rPr lang="en-GB" sz="3200" u="sng" dirty="0" err="1">
                <a:solidFill>
                  <a:schemeClr val="bg1"/>
                </a:solidFill>
              </a:rPr>
              <a:t>DefraSurvey</a:t>
            </a:r>
            <a:endParaRPr lang="en-GB" sz="32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16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8D052-0806-DD20-4D42-C6824D4E4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6255-069F-9C40-BB11-A366266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Forecasting Severe System Pressure in the NHS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DFCEF-1380-C7CB-CFCF-3AB95769A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4CC7F-4A8B-C212-F902-A89CDE4C3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86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229C7-B04A-EC89-1074-F88F1E56B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A4C-6066-EE56-4A17-F5BB8C89A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F6E62-3EFD-13C7-1675-C13529E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052353" cy="4351338"/>
          </a:xfrm>
        </p:spPr>
        <p:txBody>
          <a:bodyPr>
            <a:normAutofit/>
          </a:bodyPr>
          <a:lstStyle/>
          <a:p>
            <a:r>
              <a:rPr lang="en-GB" dirty="0"/>
              <a:t>Hospitals, EDs, and ambulances face unpredictable surges that risk patient care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Predicting severe system pressure enables proactive staffing, resource allocation, and patient flow management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E6391-E0F9-C379-6E2B-2EC3B230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pic>
        <p:nvPicPr>
          <p:cNvPr id="1026" name="Picture 2" descr="South West region shown within England">
            <a:extLst>
              <a:ext uri="{FF2B5EF4-FFF2-40B4-BE49-F238E27FC236}">
                <a16:creationId xmlns:a16="http://schemas.microsoft.com/office/drawing/2014/main" id="{9F3285CB-D66F-B9B4-B9C3-46C4C005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662" y="806914"/>
            <a:ext cx="2235138" cy="271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re than 500 deaths in England last year after long ambulance wait | NHS |  The Guardian">
            <a:extLst>
              <a:ext uri="{FF2B5EF4-FFF2-40B4-BE49-F238E27FC236}">
                <a16:creationId xmlns:a16="http://schemas.microsoft.com/office/drawing/2014/main" id="{54AEFD61-841A-A1CC-AC92-BE2C95DB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776663"/>
            <a:ext cx="3200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395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5004B-F873-F407-3A96-D9FF6F42F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DF27-D499-27D3-5E8F-49EAF83B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9DED8-2BCF-C1C2-CC94-8BB086FA3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7799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Predictors: </a:t>
            </a:r>
          </a:p>
          <a:p>
            <a:pPr lvl="1"/>
            <a:r>
              <a:rPr lang="en-GB" dirty="0"/>
              <a:t>157 variables</a:t>
            </a:r>
          </a:p>
          <a:p>
            <a:pPr lvl="1"/>
            <a:r>
              <a:rPr lang="en-GB" dirty="0"/>
              <a:t>Hospital, ambulance, ED, primary care</a:t>
            </a:r>
          </a:p>
          <a:p>
            <a:r>
              <a:rPr lang="en-GB" dirty="0"/>
              <a:t>Outcome variable: Severe System Pressure</a:t>
            </a:r>
          </a:p>
          <a:p>
            <a:pPr lvl="1"/>
            <a:r>
              <a:rPr lang="en-GB" dirty="0"/>
              <a:t>Binary variable</a:t>
            </a:r>
          </a:p>
          <a:p>
            <a:pPr lvl="1"/>
            <a:r>
              <a:rPr lang="en-GB" dirty="0"/>
              <a:t>ED time + cat 2 ambulance response time</a:t>
            </a:r>
          </a:p>
          <a:p>
            <a:r>
              <a:rPr lang="en-GB" dirty="0"/>
              <a:t>2.5 years of data (Mar 2023 – Sep 2025)</a:t>
            </a:r>
          </a:p>
          <a:p>
            <a:pPr lvl="1"/>
            <a:r>
              <a:rPr lang="en-GB" dirty="0"/>
              <a:t>15 min – 24 hr temporal resolution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FF046-C513-0FBB-3C02-5BCC9206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pic>
        <p:nvPicPr>
          <p:cNvPr id="7" name="Picture 6" descr="A graph with colorful lines&#10;&#10;Description automatically generated">
            <a:extLst>
              <a:ext uri="{FF2B5EF4-FFF2-40B4-BE49-F238E27FC236}">
                <a16:creationId xmlns:a16="http://schemas.microsoft.com/office/drawing/2014/main" id="{709DC92E-827A-BA82-04AB-930AA210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14" y="136525"/>
            <a:ext cx="5345585" cy="2672793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A39DB55-F4D0-DB38-FF7A-153C2D19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12" y="2809318"/>
            <a:ext cx="3577962" cy="35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0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EE34C-E576-51C5-F52A-75D0CA086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E3D6-E019-22E0-3169-5375DCA2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Contest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38B35-684F-1DB2-80AF-05353A059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Goal: build an AI forecasting pipeline to predict severe system pressure at 1-10 day horizons</a:t>
            </a:r>
          </a:p>
          <a:p>
            <a:pPr lvl="1"/>
            <a:r>
              <a:rPr lang="en-GB" dirty="0"/>
              <a:t>Prize 1: use provided feature dataset</a:t>
            </a:r>
          </a:p>
          <a:p>
            <a:pPr lvl="1"/>
            <a:r>
              <a:rPr lang="en-GB" dirty="0"/>
              <a:t>Prize 2: can include additional data</a:t>
            </a:r>
          </a:p>
          <a:p>
            <a:r>
              <a:rPr lang="en-GB" dirty="0"/>
              <a:t>Repo and data now public via SPHERE </a:t>
            </a:r>
            <a:r>
              <a:rPr lang="en-GB" dirty="0" err="1"/>
              <a:t>Github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Watch this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50F9F-1C24-D376-FB52-86396FF4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346A43E-A242-1AB7-769C-DA4909B7F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7336325"/>
              </p:ext>
            </p:extLst>
          </p:nvPr>
        </p:nvGraphicFramePr>
        <p:xfrm>
          <a:off x="1088774" y="4320641"/>
          <a:ext cx="10265025" cy="169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303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Environmental Challenges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13CC9-1DEB-51B1-2E0B-6DFAEA20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55D3-7324-35DF-93C2-37EBF71C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BDA6-DBE7-88A8-61F5-BEDCD3BE1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environmental challenges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19D10-2141-7817-BB01-C654505D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02ABE-1153-9FB5-9F0B-A141D6D2F3A3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921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F78BBB-0042-DCD3-17ED-837B9DFD8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992E4-55CB-2E54-1532-2606F4DC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37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892F6-81FF-AF21-5EC2-E7B4C32EA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B02F-921A-DBC6-A7AB-BC8EBA99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D588-8410-D685-F409-DC4CE12E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4F8A5D-0800-76E8-DA39-E6693138D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976565"/>
              </p:ext>
            </p:extLst>
          </p:nvPr>
        </p:nvGraphicFramePr>
        <p:xfrm>
          <a:off x="838200" y="1690688"/>
          <a:ext cx="10515600" cy="4319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8510">
                  <a:extLst>
                    <a:ext uri="{9D8B030D-6E8A-4147-A177-3AD203B41FA5}">
                      <a16:colId xmlns:a16="http://schemas.microsoft.com/office/drawing/2014/main" val="3572726099"/>
                    </a:ext>
                  </a:extLst>
                </a:gridCol>
                <a:gridCol w="4134968">
                  <a:extLst>
                    <a:ext uri="{9D8B030D-6E8A-4147-A177-3AD203B41FA5}">
                      <a16:colId xmlns:a16="http://schemas.microsoft.com/office/drawing/2014/main" val="299358962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804260753"/>
                    </a:ext>
                  </a:extLst>
                </a:gridCol>
              </a:tblGrid>
              <a:tr h="421163"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Timings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Activity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86763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13:50-14:00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Lyme Disease Contest Prize Giving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 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7163264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14:00-14:10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Building a Forecasting Contest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34763906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14:10-14:45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Design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2 - Groups design forecasting contests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49827799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14:45-15:15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Group feedback and discussion of contest    priorities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586780588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15:15-15:40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494424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15:40-16:05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3 - Eric Daub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The Alan Turing Institute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2825150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16:05-16:15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What can SPHERE-PPL do for you?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926613401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16:15-16:35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3 - Brainstorming requests for workshops,  training and support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0955691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16:35-16:55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Creating a community priority list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020295932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16:55-17:00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Wrap-Up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603937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079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163500-E514-A2FA-D829-8229E954E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881166"/>
              </p:ext>
            </p:extLst>
          </p:nvPr>
        </p:nvGraphicFramePr>
        <p:xfrm>
          <a:off x="838200" y="1690688"/>
          <a:ext cx="10515600" cy="4319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8510">
                  <a:extLst>
                    <a:ext uri="{9D8B030D-6E8A-4147-A177-3AD203B41FA5}">
                      <a16:colId xmlns:a16="http://schemas.microsoft.com/office/drawing/2014/main" val="3572726099"/>
                    </a:ext>
                  </a:extLst>
                </a:gridCol>
                <a:gridCol w="4134968">
                  <a:extLst>
                    <a:ext uri="{9D8B030D-6E8A-4147-A177-3AD203B41FA5}">
                      <a16:colId xmlns:a16="http://schemas.microsoft.com/office/drawing/2014/main" val="299358962"/>
                    </a:ext>
                  </a:extLst>
                </a:gridCol>
                <a:gridCol w="5082122">
                  <a:extLst>
                    <a:ext uri="{9D8B030D-6E8A-4147-A177-3AD203B41FA5}">
                      <a16:colId xmlns:a16="http://schemas.microsoft.com/office/drawing/2014/main" val="804260753"/>
                    </a:ext>
                  </a:extLst>
                </a:gridCol>
              </a:tblGrid>
              <a:tr h="421163"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Timings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Activity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386763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13:50-14:00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Lyme Disease Contest Prize Giving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 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7163264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14:00-14:10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Building a Forecasting Contest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634763906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14:10-14:45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Design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2 - Groups design forecasting contests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49827799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14:45-15:15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Group feedback and discussion of contest    priorities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586780588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15:15-15:40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Coffee Break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494424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15:40-16:05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Keynote 3 - Eric Daub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The Alan Turing Institute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282515057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16:05-16:15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Presentation - Will Pearse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What can SPHERE-PPL do for you?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926613401"/>
                  </a:ext>
                </a:extLst>
              </a:tr>
              <a:tr h="642582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16:15-16:35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Discussion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Activity 3 - Brainstorming requests for workshops,  training and support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270955691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16:35-16:55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Break-Out Feedback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Creating a community priority list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2020295932"/>
                  </a:ext>
                </a:extLst>
              </a:tr>
              <a:tr h="32670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16:55-17:00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Wrap-Up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 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3603937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1490-514D-B68E-A37E-DEA42EA2E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4553-8BC6-4C60-996B-C0FE60BB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Lyme Disease Contest Prize Giving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5768-1976-A319-4D76-9FDD8623A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98950-4316-FD7A-BA01-BB76D44F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86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Will Pearse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A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</a:t>
            </a:r>
            <a:r>
              <a:rPr lang="en-GB" sz="2000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r>
              <a:rPr lang="en-GB" sz="2000" dirty="0"/>
              <a:t>, that can be cloned, edited and then collated by contest organisers, using our </a:t>
            </a:r>
            <a:r>
              <a:rPr lang="en-GB" sz="2000" dirty="0">
                <a:solidFill>
                  <a:srgbClr val="00BB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Forecasting AggregatoR App (FARA)</a:t>
            </a:r>
            <a:r>
              <a:rPr lang="en-GB" sz="2000" dirty="0">
                <a:solidFill>
                  <a:srgbClr val="00BB64"/>
                </a:solidFill>
              </a:rPr>
              <a:t>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/1ahdl</a:t>
            </a:r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Key Environmental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B061-BFDA-A462-BE14-28F49653E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3342-4918-AD75-BB8F-816B13BF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C8368-9B28-CC67-62A9-C21D6A1D9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F6E64-36E1-50C5-0EBB-A144D863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30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929F2-AEB1-8AC7-D426-15554193A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4CA1-11DA-5615-6648-6B728073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E7A13F-0225-F8D2-C86A-A3F9EB09E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506262"/>
              </p:ext>
            </p:extLst>
          </p:nvPr>
        </p:nvGraphicFramePr>
        <p:xfrm>
          <a:off x="838200" y="2601379"/>
          <a:ext cx="10515600" cy="1422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Eric Daub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Alan Turing Institute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95BD5-1346-FCF7-2BB3-5148748A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9" name="Picture 6" descr="Alan Turing Institute - Wikipedia">
            <a:extLst>
              <a:ext uri="{FF2B5EF4-FFF2-40B4-BE49-F238E27FC236}">
                <a16:creationId xmlns:a16="http://schemas.microsoft.com/office/drawing/2014/main" id="{9EE25801-8AB8-4BFE-B8E1-112EC85C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2729"/>
            <a:ext cx="1797378" cy="7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76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</a:t>
            </a:r>
            <a:r>
              <a:rPr lang="en-GB" dirty="0">
                <a:solidFill>
                  <a:srgbClr val="00BB64"/>
                </a:solidFill>
              </a:rPr>
              <a:t>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1: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2: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/1ahdl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Activity 3: https://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SxCEd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1201867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73EDC-A380-782C-6A48-8B3EC633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092" y="4139895"/>
            <a:ext cx="3340752" cy="89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EFE26-5007-993A-6A58-7C802B43D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772" y="5438108"/>
            <a:ext cx="1950418" cy="7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SxCEd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70394-9B91-FE8C-5A83-9F4F24396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D762-AF49-EFAA-FD7D-AA39CF3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AD262-67A4-6D35-5CEC-18C1BD44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E94BE-3C83-83EE-331B-19299B950111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shorturl.at</a:t>
            </a: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GB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rtEzv</a:t>
            </a:r>
            <a:endParaRPr lang="en-GB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07B139-33F0-EE1E-D990-55DFD235E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5D641-6573-81B0-DEA5-6EC3CE34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4108"/>
            <a:ext cx="7772400" cy="39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7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  <a:p>
            <a:r>
              <a:rPr lang="en-US" dirty="0"/>
              <a:t>We’re now heading to the Queen’s Head pub, 66 Acton St!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EF963E2-1241-9705-4716-01A8DF78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798" y="2347790"/>
            <a:ext cx="2629995" cy="2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www.sphere-ppl.org</a:t>
            </a:r>
            <a:r>
              <a:rPr lang="en-GB" dirty="0">
                <a:solidFill>
                  <a:srgbClr val="00BB64"/>
                </a:solidFill>
              </a:rPr>
              <a:t> </a:t>
            </a:r>
            <a:r>
              <a:rPr lang="en-GB" dirty="0"/>
              <a:t>or email the team at </a:t>
            </a:r>
            <a:r>
              <a:rPr lang="en-GB" b="0" i="0" u="sng" dirty="0">
                <a:solidFill>
                  <a:srgbClr val="00BB64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environmental science.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1247</TotalTime>
  <Words>3341</Words>
  <Application>Microsoft Macintosh PowerPoint</Application>
  <PresentationFormat>Widescreen</PresentationFormat>
  <Paragraphs>519</Paragraphs>
  <Slides>66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Aptos</vt:lpstr>
      <vt:lpstr>Aptos Narrow</vt:lpstr>
      <vt:lpstr>Arial</vt:lpstr>
      <vt:lpstr>Calibri</vt:lpstr>
      <vt:lpstr>Courier New</vt:lpstr>
      <vt:lpstr>Helvetica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Agenda</vt:lpstr>
      <vt:lpstr>Agenda</vt:lpstr>
      <vt:lpstr>Facilities &amp; Accessibility</vt:lpstr>
      <vt:lpstr>Mural</vt:lpstr>
      <vt:lpstr>Code of Conduct</vt:lpstr>
      <vt:lpstr>Introduction from the SPHERE-PPL Team</vt:lpstr>
      <vt:lpstr>Outcomes of the Day</vt:lpstr>
      <vt:lpstr>Keynotes</vt:lpstr>
      <vt:lpstr>Keynotes</vt:lpstr>
      <vt:lpstr>PowerPoint Presentation</vt:lpstr>
      <vt:lpstr>Key challenges for arable crop production in UK agriculture </vt:lpstr>
      <vt:lpstr>What is the Survey of Crop Pests &amp; Diseases? </vt:lpstr>
      <vt:lpstr>Why is the survey important?</vt:lpstr>
      <vt:lpstr>Farmers and advisers</vt:lpstr>
      <vt:lpstr>Supporting industry</vt:lpstr>
      <vt:lpstr>Supplying research</vt:lpstr>
      <vt:lpstr>Defra (and wider) policy relevance</vt:lpstr>
      <vt:lpstr>Defra (and wider) policy relevance</vt:lpstr>
      <vt:lpstr>Brief methodology</vt:lpstr>
      <vt:lpstr>PowerPoint Presentation</vt:lpstr>
      <vt:lpstr>Agronomic information to accompany field observations </vt:lpstr>
      <vt:lpstr>How do I access the data?</vt:lpstr>
      <vt:lpstr>Interactive platform </vt:lpstr>
      <vt:lpstr>Interactive platform: wheat (1970 – present)</vt:lpstr>
      <vt:lpstr>Download the data</vt:lpstr>
      <vt:lpstr>Our analysis of the data so far</vt:lpstr>
      <vt:lpstr>Caveats (from Defra) </vt:lpstr>
      <vt:lpstr>PowerPoint Presentation</vt:lpstr>
      <vt:lpstr>Coffee Break</vt:lpstr>
      <vt:lpstr>Forecasting Severe System Pressure in the NHS</vt:lpstr>
      <vt:lpstr>Introduction</vt:lpstr>
      <vt:lpstr>Data</vt:lpstr>
      <vt:lpstr>Contest</vt:lpstr>
      <vt:lpstr>Activity 1 - Identifying Key Environmental Challenges</vt:lpstr>
      <vt:lpstr>How its going to work!</vt:lpstr>
      <vt:lpstr>Groups</vt:lpstr>
      <vt:lpstr>Activity 1 – Group Feedback</vt:lpstr>
      <vt:lpstr>Lunch Break</vt:lpstr>
      <vt:lpstr>Welcome Back!</vt:lpstr>
      <vt:lpstr>Lyme Disease Contest Prize Giving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Environmental Challenges</vt:lpstr>
      <vt:lpstr>Activity 2 – Group Feedback</vt:lpstr>
      <vt:lpstr>Coffee Break</vt:lpstr>
      <vt:lpstr>Keynotes</vt:lpstr>
      <vt:lpstr>Keynotes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Groups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Alex Rabeau</cp:lastModifiedBy>
  <cp:revision>95</cp:revision>
  <dcterms:created xsi:type="dcterms:W3CDTF">2025-01-07T08:59:03Z</dcterms:created>
  <dcterms:modified xsi:type="dcterms:W3CDTF">2026-01-13T18:17:35Z</dcterms:modified>
</cp:coreProperties>
</file>